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05" r:id="rId2"/>
    <p:sldId id="317" r:id="rId3"/>
    <p:sldId id="307" r:id="rId4"/>
    <p:sldId id="306" r:id="rId5"/>
    <p:sldId id="321" r:id="rId6"/>
    <p:sldId id="327" r:id="rId7"/>
    <p:sldId id="328" r:id="rId8"/>
    <p:sldId id="325" r:id="rId9"/>
    <p:sldId id="323" r:id="rId10"/>
    <p:sldId id="322" r:id="rId11"/>
    <p:sldId id="32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44EE"/>
    <a:srgbClr val="FF11C1"/>
    <a:srgbClr val="FFABFF"/>
    <a:srgbClr val="3A3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09" autoAdjust="0"/>
    <p:restoredTop sz="94660"/>
  </p:normalViewPr>
  <p:slideViewPr>
    <p:cSldViewPr snapToGrid="0">
      <p:cViewPr>
        <p:scale>
          <a:sx n="125" d="100"/>
          <a:sy n="125" d="100"/>
        </p:scale>
        <p:origin x="984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gif>
</file>

<file path=ppt/media/image14.gif>
</file>

<file path=ppt/media/image15.png>
</file>

<file path=ppt/media/image16.jpeg>
</file>

<file path=ppt/media/image17.jpeg>
</file>

<file path=ppt/media/image18.gif>
</file>

<file path=ppt/media/image19.png>
</file>

<file path=ppt/media/image2.png>
</file>

<file path=ppt/media/image20.png>
</file>

<file path=ppt/media/image21.png>
</file>

<file path=ppt/media/image22.gif>
</file>

<file path=ppt/media/image3.gif>
</file>

<file path=ppt/media/image4.gif>
</file>

<file path=ppt/media/image5.gif>
</file>

<file path=ppt/media/image6.png>
</file>

<file path=ppt/media/image7.jpg>
</file>

<file path=ppt/media/image8.gif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E61924-B958-4941-922A-BA4807378ED0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D3A8B7-76C8-4C27-9506-3B95C294A8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303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260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710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339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430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459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055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453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016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852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699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시간 관계상 보여드리지 못한 부분은 뒤에 이렇게 준비해 놓았기 때문에 궁금하신 점이 있으시면 저 </a:t>
            </a:r>
            <a:r>
              <a:rPr lang="ko-KR" altLang="en-US" dirty="0" err="1"/>
              <a:t>김택근을</a:t>
            </a:r>
            <a:r>
              <a:rPr lang="ko-KR" altLang="en-US" dirty="0"/>
              <a:t> 찾아 주시면 감사드리겠습니다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 마치도록 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7B47D-7439-4C16-A320-7BC7DEC7B34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705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4B96A-EFA4-4D91-97A5-CF028E63B3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2605C4-94FC-4753-A480-1D4885687D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263C99-321B-48AD-9999-21221033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23F533-8D20-4DD5-99B9-B7905E2E9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140C1C-E64F-467F-B473-C874E1F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272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40B2DC-84AB-4CA7-834E-4224EC864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5B25379-D857-4A40-9B2F-971DD0999E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D6B7B-DF68-4EB2-B124-E39880619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DF6199-A324-4FD3-8BD7-E17CE7690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418FE0-50FA-4DB0-8117-C6C68F63A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491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EE73C29-A76E-4975-83E1-187565387E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6A1C70-EA9E-4352-BE67-6C56AA817F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7CED20-27E8-4B2F-A5AC-C346D3D50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32E509-8FFC-4D09-BEA9-00E935432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ECC870-09B9-4CE6-BE15-C8809280B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257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9ADF4-D7CD-49E7-B612-D02C71A99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1F4EB8-8B7A-489B-828F-FEA929439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34044E-42FA-499D-97E6-ABE673F36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B24BDE-8AA2-4E20-A6B5-FB438F391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169915-6FE3-4895-925B-E9CADB2E7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344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A3C82-78D7-45AF-8282-0B8D36E1F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A976F-C41E-4F7D-B21A-BFC63D095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4090E8-C43A-4E50-B41F-B4EBE398D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17D003-F1FF-4F07-A7B1-F6DF47C9C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E025FF-CE45-4BF8-8176-79B160521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56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8C47A6-29CC-4506-920B-7486B0A6A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B27C5E-C265-4EC4-9760-45ED2730F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B1C52C-2173-43C0-88FE-D03E1FB10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490757-2D0A-4284-8C0E-8E4CA809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BCB73D-70DE-46E5-8E02-B4248F90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6E93C9-A45F-41B9-9A53-0140AF206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952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4B5290-4DC5-41E4-9C45-2646B4377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63F14A-77CB-465E-B3DC-777F46380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F2D748-CC14-4DCE-83F6-3BB2DC593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5F7DBBA-8647-4643-A47A-4976C93B6A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98621FC-50D7-4CDC-84BE-FD5053555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F1E6D9-3E4C-4ADD-A3FD-EAB77F49B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7CE0BAC-951D-4733-B0E9-BBEE21975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98625F6-9A87-4C7E-B7B0-5B7BADAEB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8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58A445-B35A-4389-9A2F-3CE40293F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964675C-6655-4AE2-B108-08023FFE2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5E4BA71-6961-44AC-93F3-C780A7D56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3502F2A-3D4E-4098-917F-82AB27207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81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BC1FC2A-06B9-424D-8DF7-D893C1679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DFDA08-0F84-42BE-AA53-8B426DC9D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F61AA0-CCDE-4355-9F2D-BEF9CC710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277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FB8468-F7D7-4AA1-AFD8-035144725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9AE656-7621-4D81-B379-67678A834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D47537-B2F6-4370-AB5F-02ABF47E5E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FCF8DC-C74D-4F62-96AF-87383F59C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1D6D3E-B9C1-49D3-9F8C-44DE007F6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924615-F5D8-4D50-8185-993C68DA4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288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D4520-8ED5-457C-BBE7-206473CBB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8F572-5504-42C9-B4B4-F025A6D4FC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1B4F9F2-BEDF-413D-A6BC-34A25F58F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F980F2-602B-44DD-8907-A9A6C0CE0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23A84E-ACC1-4130-802D-CB92B46CF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8D303F-4B23-4380-B42E-7C1F91AF7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913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DEBEFA-1A47-430B-B264-C0AB4A37B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C56E1A-05C5-493D-98BF-AE58C44EF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EC514A-C1C6-494B-95E9-124CAB5D3E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FE127C-F62C-4915-860A-8946610AAD1B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5CE9CD-0DFF-4049-AB31-AB45C7EB7E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ED3F76-CE83-4B94-9D42-D1F35A465F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F1426-BEEA-4D0A-A81A-308920C255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6029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8.gif"/><Relationship Id="rId10" Type="http://schemas.openxmlformats.org/officeDocument/2006/relationships/image" Target="../media/image21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1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3.gif"/><Relationship Id="rId9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gif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gif"/><Relationship Id="rId3" Type="http://schemas.openxmlformats.org/officeDocument/2006/relationships/image" Target="../media/image12.png"/><Relationship Id="rId7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gi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986471" y="945901"/>
            <a:ext cx="621035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연출 </a:t>
            </a:r>
            <a:r>
              <a:rPr lang="en-US" altLang="ko-KR" sz="8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&amp; </a:t>
            </a:r>
            <a:r>
              <a:rPr lang="ko-KR" altLang="en-US" sz="8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이펙트</a:t>
            </a:r>
            <a:endParaRPr lang="en-US" altLang="ko-KR" sz="8800" dirty="0">
              <a:solidFill>
                <a:schemeClr val="bg1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  <a:p>
            <a:pPr algn="ctr"/>
            <a:r>
              <a:rPr lang="ko-KR" altLang="en-US" sz="8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 기획서</a:t>
            </a:r>
            <a:endParaRPr lang="en-US" altLang="ko-KR" sz="8800" dirty="0">
              <a:solidFill>
                <a:schemeClr val="bg1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CF8FF3-84E5-C76E-4D3A-B693333B4EDE}"/>
              </a:ext>
            </a:extLst>
          </p:cNvPr>
          <p:cNvSpPr txBox="1"/>
          <p:nvPr/>
        </p:nvSpPr>
        <p:spPr>
          <a:xfrm>
            <a:off x="261257" y="4749743"/>
            <a:ext cx="424827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 w="28575">
                  <a:solidFill>
                    <a:schemeClr val="bg1"/>
                  </a:solidFill>
                </a:ln>
                <a:solidFill>
                  <a:srgbClr val="FFC000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잠</a:t>
            </a:r>
            <a:r>
              <a:rPr lang="ko-KR" altLang="en-US" sz="36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에서 </a:t>
            </a:r>
            <a:r>
              <a:rPr lang="ko-KR" altLang="en-US" sz="4800" dirty="0">
                <a:ln w="28575">
                  <a:solidFill>
                    <a:schemeClr val="bg1"/>
                  </a:solidFill>
                </a:ln>
                <a:solidFill>
                  <a:srgbClr val="029EE6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깨</a:t>
            </a:r>
            <a:r>
              <a:rPr lang="ko-KR" altLang="en-US" sz="36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어날 때까지 </a:t>
            </a:r>
            <a:endParaRPr lang="en-US" altLang="ko-KR" sz="3600" dirty="0">
              <a:solidFill>
                <a:schemeClr val="bg1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  <a:p>
            <a:pPr algn="ctr"/>
            <a:r>
              <a:rPr lang="ko-KR" altLang="en-US" sz="4800" dirty="0">
                <a:ln w="28575">
                  <a:solidFill>
                    <a:schemeClr val="bg1"/>
                  </a:solidFill>
                </a:ln>
                <a:solidFill>
                  <a:srgbClr val="F80097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시</a:t>
            </a:r>
            <a:r>
              <a:rPr lang="ko-KR" altLang="en-US" sz="36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간을 벌어줘</a:t>
            </a:r>
            <a:r>
              <a:rPr lang="en-US" altLang="ko-KR" sz="4800" dirty="0">
                <a:ln w="28575">
                  <a:solidFill>
                    <a:schemeClr val="bg1"/>
                  </a:solidFill>
                </a:ln>
                <a:solidFill>
                  <a:srgbClr val="93C50C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!</a:t>
            </a:r>
            <a:endParaRPr lang="en-US" altLang="ko-KR" sz="3600" dirty="0">
              <a:ln w="28575">
                <a:solidFill>
                  <a:schemeClr val="bg1"/>
                </a:solidFill>
              </a:ln>
              <a:solidFill>
                <a:srgbClr val="93C50C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DBDCDF-887B-4224-8CA6-6954C3A0F469}"/>
              </a:ext>
            </a:extLst>
          </p:cNvPr>
          <p:cNvSpPr txBox="1"/>
          <p:nvPr/>
        </p:nvSpPr>
        <p:spPr>
          <a:xfrm>
            <a:off x="9416085" y="5480847"/>
            <a:ext cx="21451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Ver.1.0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7B60444-504A-2163-6255-776E59495E4D}"/>
              </a:ext>
            </a:extLst>
          </p:cNvPr>
          <p:cNvSpPr/>
          <p:nvPr/>
        </p:nvSpPr>
        <p:spPr>
          <a:xfrm>
            <a:off x="261258" y="261314"/>
            <a:ext cx="11669485" cy="6335371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93C314-853A-0B0A-D54D-D9F85A850E84}"/>
              </a:ext>
            </a:extLst>
          </p:cNvPr>
          <p:cNvSpPr/>
          <p:nvPr/>
        </p:nvSpPr>
        <p:spPr>
          <a:xfrm>
            <a:off x="2178885" y="734284"/>
            <a:ext cx="7834231" cy="3165177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36A53A-8353-4B08-80FC-D008693DA2D9}"/>
              </a:ext>
            </a:extLst>
          </p:cNvPr>
          <p:cNvSpPr txBox="1"/>
          <p:nvPr/>
        </p:nvSpPr>
        <p:spPr>
          <a:xfrm>
            <a:off x="5919935" y="4372431"/>
            <a:ext cx="56412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accent4">
                    <a:lumMod val="20000"/>
                    <a:lumOff val="80000"/>
                  </a:schemeClr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슬라이드쇼</a:t>
            </a:r>
            <a:r>
              <a:rPr lang="ko-KR" altLang="en-US" sz="4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로 봐주세요</a:t>
            </a:r>
            <a:r>
              <a:rPr lang="en-US" altLang="ko-KR" sz="4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94137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1758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서포터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 </a:t>
            </a:r>
            <a:r>
              <a:rPr lang="ko-KR" altLang="en-US" sz="2800" dirty="0" err="1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쉴드</a:t>
            </a:r>
            <a:endParaRPr lang="en-US" altLang="ko-KR" sz="2800" dirty="0">
              <a:solidFill>
                <a:schemeClr val="bg1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34F85CD-51AE-4294-9B4F-2053A48B62CD}"/>
              </a:ext>
            </a:extLst>
          </p:cNvPr>
          <p:cNvSpPr/>
          <p:nvPr/>
        </p:nvSpPr>
        <p:spPr>
          <a:xfrm>
            <a:off x="6569412" y="2135631"/>
            <a:ext cx="5316635" cy="302651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조건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정지 상태에서 </a:t>
            </a: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쉴드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키 입력 시 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연출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캐릭터 애니메이션 실행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Sup_sld_ani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쉴드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사용 이펙트 애니메이션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Sup_sld_eft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쉴드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적용 이펙트 이미지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Sup_sld_img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사운드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Sound_sld_use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ADDB6224-D7CA-4483-BFFD-14B4E84C4721}"/>
              </a:ext>
            </a:extLst>
          </p:cNvPr>
          <p:cNvSpPr/>
          <p:nvPr/>
        </p:nvSpPr>
        <p:spPr>
          <a:xfrm>
            <a:off x="4437855" y="3439804"/>
            <a:ext cx="1425390" cy="3212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 dirty="0" err="1">
                <a:latin typeface="더잠실 5 Bold" panose="00000800000000000000" pitchFamily="2" charset="-127"/>
                <a:ea typeface="더잠실 5 Bold" panose="00000800000000000000" pitchFamily="2" charset="-127"/>
              </a:rPr>
              <a:t>쉴드에</a:t>
            </a:r>
            <a:r>
              <a:rPr lang="ko-KR" altLang="en-US" sz="1100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 해당 효과 적용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10DE9B3F-C960-4E0A-8EB7-E58600124FB0}"/>
              </a:ext>
            </a:extLst>
          </p:cNvPr>
          <p:cNvGrpSpPr/>
          <p:nvPr/>
        </p:nvGrpSpPr>
        <p:grpSpPr>
          <a:xfrm>
            <a:off x="305953" y="711274"/>
            <a:ext cx="4305300" cy="2952750"/>
            <a:chOff x="-396850" y="3823960"/>
            <a:chExt cx="4305300" cy="2952750"/>
          </a:xfrm>
        </p:grpSpPr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48D32020-E724-4188-AF13-4662411254ED}"/>
                </a:ext>
              </a:extLst>
            </p:cNvPr>
            <p:cNvGrpSpPr/>
            <p:nvPr/>
          </p:nvGrpSpPr>
          <p:grpSpPr>
            <a:xfrm>
              <a:off x="-396850" y="3823960"/>
              <a:ext cx="4305300" cy="2952750"/>
              <a:chOff x="738255" y="3814753"/>
              <a:chExt cx="4305300" cy="2952750"/>
            </a:xfrm>
          </p:grpSpPr>
          <p:pic>
            <p:nvPicPr>
              <p:cNvPr id="1038" name="Picture 14" descr="테스트서버 ) 은월 이펙트 변경사항 gif | 메이플 인벤">
                <a:extLst>
                  <a:ext uri="{FF2B5EF4-FFF2-40B4-BE49-F238E27FC236}">
                    <a16:creationId xmlns:a16="http://schemas.microsoft.com/office/drawing/2014/main" id="{826EFB43-23E6-42BC-91B9-F6C9DA0517ED}"/>
                  </a:ext>
                </a:extLst>
              </p:cNvPr>
              <p:cNvPicPr>
                <a:picLocks noChangeAspect="1" noChangeArrowheads="1" noCrop="1"/>
              </p:cNvPicPr>
              <p:nvPr/>
            </p:nvPicPr>
            <p:blipFill>
              <a:blip r:embed="rId5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8255" y="3814753"/>
                <a:ext cx="4305300" cy="29527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7" name="그림 96">
                <a:extLst>
                  <a:ext uri="{FF2B5EF4-FFF2-40B4-BE49-F238E27FC236}">
                    <a16:creationId xmlns:a16="http://schemas.microsoft.com/office/drawing/2014/main" id="{53E6447B-A4BF-42F9-B379-BF79E11675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38455" y="5291128"/>
                <a:ext cx="1104900" cy="1104900"/>
              </a:xfrm>
              <a:prstGeom prst="rect">
                <a:avLst/>
              </a:prstGeom>
            </p:spPr>
          </p:pic>
        </p:grpSp>
        <p:grpSp>
          <p:nvGrpSpPr>
            <p:cNvPr id="108" name="그룹 107">
              <a:extLst>
                <a:ext uri="{FF2B5EF4-FFF2-40B4-BE49-F238E27FC236}">
                  <a16:creationId xmlns:a16="http://schemas.microsoft.com/office/drawing/2014/main" id="{4BB24FBD-AEA5-4C7A-987C-3D23498EE1B1}"/>
                </a:ext>
              </a:extLst>
            </p:cNvPr>
            <p:cNvGrpSpPr/>
            <p:nvPr/>
          </p:nvGrpSpPr>
          <p:grpSpPr>
            <a:xfrm>
              <a:off x="227232" y="3921654"/>
              <a:ext cx="3043792" cy="2809095"/>
              <a:chOff x="227232" y="3921654"/>
              <a:chExt cx="3043792" cy="2809095"/>
            </a:xfrm>
          </p:grpSpPr>
          <p:sp>
            <p:nvSpPr>
              <p:cNvPr id="114" name="사각형: 둥근 모서리 113">
                <a:extLst>
                  <a:ext uri="{FF2B5EF4-FFF2-40B4-BE49-F238E27FC236}">
                    <a16:creationId xmlns:a16="http://schemas.microsoft.com/office/drawing/2014/main" id="{7209D119-DC0A-4C0C-B86E-85598510B781}"/>
                  </a:ext>
                </a:extLst>
              </p:cNvPr>
              <p:cNvSpPr/>
              <p:nvPr/>
            </p:nvSpPr>
            <p:spPr>
              <a:xfrm>
                <a:off x="227232" y="4214242"/>
                <a:ext cx="3043792" cy="2516507"/>
              </a:xfrm>
              <a:prstGeom prst="roundRect">
                <a:avLst>
                  <a:gd name="adj" fmla="val 5158"/>
                </a:avLst>
              </a:prstGeom>
              <a:noFill/>
              <a:ln w="28575">
                <a:solidFill>
                  <a:srgbClr val="3A33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5" name="사각형: 둥근 모서리 114">
                <a:extLst>
                  <a:ext uri="{FF2B5EF4-FFF2-40B4-BE49-F238E27FC236}">
                    <a16:creationId xmlns:a16="http://schemas.microsoft.com/office/drawing/2014/main" id="{7B52A8C0-9894-4A05-B191-452071D64493}"/>
                  </a:ext>
                </a:extLst>
              </p:cNvPr>
              <p:cNvSpPr/>
              <p:nvPr/>
            </p:nvSpPr>
            <p:spPr>
              <a:xfrm>
                <a:off x="796694" y="3921654"/>
                <a:ext cx="1892272" cy="569645"/>
              </a:xfrm>
              <a:prstGeom prst="roundRect">
                <a:avLst/>
              </a:prstGeom>
              <a:solidFill>
                <a:srgbClr val="323846"/>
              </a:solidFill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err="1">
                    <a:latin typeface="Sandoll 삼립호빵체 TTF Outline" panose="00000500000000000000" pitchFamily="2" charset="-127"/>
                    <a:ea typeface="Sandoll 삼립호빵체 TTF Outline" panose="00000500000000000000" pitchFamily="2" charset="-127"/>
                  </a:rPr>
                  <a:t>쉴드</a:t>
                </a:r>
                <a:r>
                  <a:rPr lang="ko-KR" altLang="en-US" sz="1400" dirty="0">
                    <a:latin typeface="Sandoll 삼립호빵체 TTF Outline" panose="00000500000000000000" pitchFamily="2" charset="-127"/>
                    <a:ea typeface="Sandoll 삼립호빵체 TTF Outline" panose="00000500000000000000" pitchFamily="2" charset="-127"/>
                  </a:rPr>
                  <a:t> 사용 이펙트 </a:t>
                </a:r>
                <a:endParaRPr lang="en-US" altLang="ko-KR" sz="1400" dirty="0">
                  <a:latin typeface="Sandoll 삼립호빵체 TTF Outline" panose="00000500000000000000" pitchFamily="2" charset="-127"/>
                  <a:ea typeface="Sandoll 삼립호빵체 TTF Outline" panose="00000500000000000000" pitchFamily="2" charset="-127"/>
                </a:endParaRPr>
              </a:p>
              <a:p>
                <a:pPr algn="ctr"/>
                <a:r>
                  <a:rPr lang="ko-KR" altLang="en-US" sz="1400" dirty="0">
                    <a:latin typeface="Sandoll 삼립호빵체 TTF Outline" panose="00000500000000000000" pitchFamily="2" charset="-127"/>
                    <a:ea typeface="Sandoll 삼립호빵체 TTF Outline" panose="00000500000000000000" pitchFamily="2" charset="-127"/>
                  </a:rPr>
                  <a:t>애니메이션 예시</a:t>
                </a:r>
              </a:p>
            </p:txBody>
          </p:sp>
        </p:grp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EBEE6795-78A1-4ABE-85BC-FB6493B6490C}"/>
              </a:ext>
            </a:extLst>
          </p:cNvPr>
          <p:cNvGrpSpPr/>
          <p:nvPr/>
        </p:nvGrpSpPr>
        <p:grpSpPr>
          <a:xfrm>
            <a:off x="902792" y="3757129"/>
            <a:ext cx="5309940" cy="2801331"/>
            <a:chOff x="902792" y="3757129"/>
            <a:chExt cx="5309940" cy="2801331"/>
          </a:xfrm>
        </p:grpSpPr>
        <p:pic>
          <p:nvPicPr>
            <p:cNvPr id="107" name="그림 106">
              <a:extLst>
                <a:ext uri="{FF2B5EF4-FFF2-40B4-BE49-F238E27FC236}">
                  <a16:creationId xmlns:a16="http://schemas.microsoft.com/office/drawing/2014/main" id="{651E9A9A-EC03-48C9-93F7-3E0A7B4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6979" y="4641354"/>
              <a:ext cx="2134602" cy="1514078"/>
            </a:xfrm>
            <a:prstGeom prst="rect">
              <a:avLst/>
            </a:prstGeom>
          </p:spPr>
        </p:pic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CF29B2E9-1574-4616-A2BA-75BB4DAFBA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7799" y="4666828"/>
              <a:ext cx="2134602" cy="1514078"/>
            </a:xfrm>
            <a:prstGeom prst="rect">
              <a:avLst/>
            </a:prstGeom>
          </p:spPr>
        </p:pic>
        <p:pic>
          <p:nvPicPr>
            <p:cNvPr id="89" name="그림 88">
              <a:extLst>
                <a:ext uri="{FF2B5EF4-FFF2-40B4-BE49-F238E27FC236}">
                  <a16:creationId xmlns:a16="http://schemas.microsoft.com/office/drawing/2014/main" id="{7507CC84-691C-476F-B983-1D32E28C1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0855" y="4558621"/>
              <a:ext cx="1466850" cy="1543050"/>
            </a:xfrm>
            <a:prstGeom prst="rect">
              <a:avLst/>
            </a:prstGeom>
          </p:spPr>
        </p:pic>
        <p:pic>
          <p:nvPicPr>
            <p:cNvPr id="103" name="그림 102">
              <a:extLst>
                <a:ext uri="{FF2B5EF4-FFF2-40B4-BE49-F238E27FC236}">
                  <a16:creationId xmlns:a16="http://schemas.microsoft.com/office/drawing/2014/main" id="{84B41588-26A6-4675-9A2E-5C701C8F5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2112" y="4558621"/>
              <a:ext cx="1460317" cy="1460317"/>
            </a:xfrm>
            <a:prstGeom prst="rect">
              <a:avLst/>
            </a:prstGeom>
          </p:spPr>
        </p:pic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id="{BB92E71D-3AD0-4B2A-B61B-4E775AF64446}"/>
                </a:ext>
              </a:extLst>
            </p:cNvPr>
            <p:cNvGrpSpPr/>
            <p:nvPr/>
          </p:nvGrpSpPr>
          <p:grpSpPr>
            <a:xfrm>
              <a:off x="902792" y="3757129"/>
              <a:ext cx="5309940" cy="2801331"/>
              <a:chOff x="3309383" y="3929419"/>
              <a:chExt cx="5309940" cy="2801331"/>
            </a:xfrm>
          </p:grpSpPr>
          <p:sp>
            <p:nvSpPr>
              <p:cNvPr id="121" name="사각형: 둥근 모서리 120">
                <a:extLst>
                  <a:ext uri="{FF2B5EF4-FFF2-40B4-BE49-F238E27FC236}">
                    <a16:creationId xmlns:a16="http://schemas.microsoft.com/office/drawing/2014/main" id="{41A279A7-EA80-4867-B6F2-D624F5DE6215}"/>
                  </a:ext>
                </a:extLst>
              </p:cNvPr>
              <p:cNvSpPr/>
              <p:nvPr/>
            </p:nvSpPr>
            <p:spPr>
              <a:xfrm>
                <a:off x="5016171" y="3929419"/>
                <a:ext cx="1892272" cy="569645"/>
              </a:xfrm>
              <a:prstGeom prst="roundRect">
                <a:avLst/>
              </a:prstGeom>
              <a:solidFill>
                <a:srgbClr val="323846"/>
              </a:solidFill>
              <a:ln w="381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err="1">
                    <a:latin typeface="Sandoll 삼립호빵체 TTF Outline" panose="00000500000000000000" pitchFamily="2" charset="-127"/>
                    <a:ea typeface="Sandoll 삼립호빵체 TTF Outline" panose="00000500000000000000" pitchFamily="2" charset="-127"/>
                  </a:rPr>
                  <a:t>쉴드</a:t>
                </a:r>
                <a:r>
                  <a:rPr lang="ko-KR" altLang="en-US" sz="1400" dirty="0">
                    <a:latin typeface="Sandoll 삼립호빵체 TTF Outline" panose="00000500000000000000" pitchFamily="2" charset="-127"/>
                    <a:ea typeface="Sandoll 삼립호빵체 TTF Outline" panose="00000500000000000000" pitchFamily="2" charset="-127"/>
                  </a:rPr>
                  <a:t> 적용 이펙트 </a:t>
                </a:r>
                <a:endParaRPr lang="en-US" altLang="ko-KR" sz="1400" dirty="0">
                  <a:latin typeface="Sandoll 삼립호빵체 TTF Outline" panose="00000500000000000000" pitchFamily="2" charset="-127"/>
                  <a:ea typeface="Sandoll 삼립호빵체 TTF Outline" panose="00000500000000000000" pitchFamily="2" charset="-127"/>
                </a:endParaRPr>
              </a:p>
              <a:p>
                <a:pPr algn="ctr"/>
                <a:r>
                  <a:rPr lang="ko-KR" altLang="en-US" sz="1400" dirty="0">
                    <a:latin typeface="Sandoll 삼립호빵체 TTF Outline" panose="00000500000000000000" pitchFamily="2" charset="-127"/>
                    <a:ea typeface="Sandoll 삼립호빵체 TTF Outline" panose="00000500000000000000" pitchFamily="2" charset="-127"/>
                  </a:rPr>
                  <a:t>이미지 예시</a:t>
                </a:r>
              </a:p>
            </p:txBody>
          </p:sp>
          <p:sp>
            <p:nvSpPr>
              <p:cNvPr id="119" name="사각형: 둥근 모서리 118">
                <a:extLst>
                  <a:ext uri="{FF2B5EF4-FFF2-40B4-BE49-F238E27FC236}">
                    <a16:creationId xmlns:a16="http://schemas.microsoft.com/office/drawing/2014/main" id="{B9606316-0538-4BC8-B768-F25BBE4B7B8E}"/>
                  </a:ext>
                </a:extLst>
              </p:cNvPr>
              <p:cNvSpPr/>
              <p:nvPr/>
            </p:nvSpPr>
            <p:spPr>
              <a:xfrm>
                <a:off x="3309383" y="4214242"/>
                <a:ext cx="5309940" cy="2516508"/>
              </a:xfrm>
              <a:prstGeom prst="roundRect">
                <a:avLst>
                  <a:gd name="adj" fmla="val 5158"/>
                </a:avLst>
              </a:prstGeom>
              <a:noFill/>
              <a:ln w="28575">
                <a:solidFill>
                  <a:srgbClr val="3A33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pic>
        <p:nvPicPr>
          <p:cNvPr id="129" name="그림 128">
            <a:extLst>
              <a:ext uri="{FF2B5EF4-FFF2-40B4-BE49-F238E27FC236}">
                <a16:creationId xmlns:a16="http://schemas.microsoft.com/office/drawing/2014/main" id="{F78C8742-5286-4965-8213-170941E1A3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130" y="2401795"/>
            <a:ext cx="1612468" cy="1143727"/>
          </a:xfrm>
          <a:prstGeom prst="rect">
            <a:avLst/>
          </a:prstGeom>
        </p:spPr>
      </p:pic>
      <p:sp>
        <p:nvSpPr>
          <p:cNvPr id="127" name="TextBox 126">
            <a:extLst>
              <a:ext uri="{FF2B5EF4-FFF2-40B4-BE49-F238E27FC236}">
                <a16:creationId xmlns:a16="http://schemas.microsoft.com/office/drawing/2014/main" id="{0ECB1CC0-CE33-41FA-8756-E1C65835A5CB}"/>
              </a:ext>
            </a:extLst>
          </p:cNvPr>
          <p:cNvSpPr txBox="1"/>
          <p:nvPr/>
        </p:nvSpPr>
        <p:spPr>
          <a:xfrm>
            <a:off x="5653209" y="80511"/>
            <a:ext cx="6498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슬라이드쇼를 넘기면 애니메이션이 재생됩니다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.</a:t>
            </a:r>
          </a:p>
        </p:txBody>
      </p:sp>
      <p:pic>
        <p:nvPicPr>
          <p:cNvPr id="117" name="KakaoTalk_20230814_170628414">
            <a:hlinkClick r:id="" action="ppaction://media"/>
            <a:extLst>
              <a:ext uri="{FF2B5EF4-FFF2-40B4-BE49-F238E27FC236}">
                <a16:creationId xmlns:a16="http://schemas.microsoft.com/office/drawing/2014/main" id="{2FA882E9-2690-48DF-9D59-B7171259D1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306646" y="956604"/>
            <a:ext cx="1687437" cy="1263686"/>
          </a:xfrm>
          <a:prstGeom prst="rect">
            <a:avLst/>
          </a:prstGeom>
        </p:spPr>
      </p:pic>
      <p:sp>
        <p:nvSpPr>
          <p:cNvPr id="132" name="화살표: 오른쪽 131">
            <a:extLst>
              <a:ext uri="{FF2B5EF4-FFF2-40B4-BE49-F238E27FC236}">
                <a16:creationId xmlns:a16="http://schemas.microsoft.com/office/drawing/2014/main" id="{10EC4968-09A1-47E5-90EE-0B693967CBC5}"/>
              </a:ext>
            </a:extLst>
          </p:cNvPr>
          <p:cNvSpPr/>
          <p:nvPr/>
        </p:nvSpPr>
        <p:spPr>
          <a:xfrm rot="16200000" flipH="1">
            <a:off x="4941478" y="2041838"/>
            <a:ext cx="417772" cy="419065"/>
          </a:xfrm>
          <a:prstGeom prst="rightArrow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16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25" fill="hold"/>
                                        <p:tgtEl>
                                          <p:spTgt spid="1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2037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서포터 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- </a:t>
            </a:r>
            <a:r>
              <a:rPr lang="ko-KR" altLang="en-US" sz="2800" dirty="0" err="1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쉴드</a:t>
            </a:r>
            <a:endParaRPr lang="en-US" altLang="ko-KR" sz="2800" dirty="0">
              <a:solidFill>
                <a:schemeClr val="bg1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34F85CD-51AE-4294-9B4F-2053A48B62CD}"/>
              </a:ext>
            </a:extLst>
          </p:cNvPr>
          <p:cNvSpPr/>
          <p:nvPr/>
        </p:nvSpPr>
        <p:spPr>
          <a:xfrm>
            <a:off x="6723303" y="2599343"/>
            <a:ext cx="5320937" cy="243082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조건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몬스터가 캐릭터가 있는 칸으로 들어오는 경우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연출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캐릭터 애니메이션 리소스 교체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Idle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애니메이션에 색 변화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빨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흰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빨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흰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깜빡이는 연출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0.5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초간 진행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색깔 당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0.1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</p:txBody>
      </p:sp>
      <p:pic>
        <p:nvPicPr>
          <p:cNvPr id="3074" name="Picture 2" descr="아크메이지(불,독)/스킬 - 나무위키">
            <a:extLst>
              <a:ext uri="{FF2B5EF4-FFF2-40B4-BE49-F238E27FC236}">
                <a16:creationId xmlns:a16="http://schemas.microsoft.com/office/drawing/2014/main" id="{C77577B2-B3AB-4503-8243-992F4C7708F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943" y="3089147"/>
            <a:ext cx="308610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8354C3D-F3F1-4A9C-A358-F17B4D2A7285}"/>
              </a:ext>
            </a:extLst>
          </p:cNvPr>
          <p:cNvSpPr txBox="1"/>
          <p:nvPr/>
        </p:nvSpPr>
        <p:spPr>
          <a:xfrm>
            <a:off x="5653209" y="80511"/>
            <a:ext cx="6498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슬라이드쇼를 넘기면 애니메이션이 재생됩니다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8360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HISTORY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EC2EEDC2-6FF7-EF71-6A73-90074BD707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998255"/>
              </p:ext>
            </p:extLst>
          </p:nvPr>
        </p:nvGraphicFramePr>
        <p:xfrm>
          <a:off x="211382" y="850295"/>
          <a:ext cx="11762904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34835">
                  <a:extLst>
                    <a:ext uri="{9D8B030D-6E8A-4147-A177-3AD203B41FA5}">
                      <a16:colId xmlns:a16="http://schemas.microsoft.com/office/drawing/2014/main" val="1135420958"/>
                    </a:ext>
                  </a:extLst>
                </a:gridCol>
                <a:gridCol w="1785257">
                  <a:extLst>
                    <a:ext uri="{9D8B030D-6E8A-4147-A177-3AD203B41FA5}">
                      <a16:colId xmlns:a16="http://schemas.microsoft.com/office/drawing/2014/main" val="985459218"/>
                    </a:ext>
                  </a:extLst>
                </a:gridCol>
                <a:gridCol w="8342812">
                  <a:extLst>
                    <a:ext uri="{9D8B030D-6E8A-4147-A177-3AD203B41FA5}">
                      <a16:colId xmlns:a16="http://schemas.microsoft.com/office/drawing/2014/main" val="1602634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더잠실 5 Bold" panose="00000800000000000000" pitchFamily="2" charset="-127"/>
                          <a:ea typeface="더잠실 5 Bold" panose="00000800000000000000" pitchFamily="2" charset="-127"/>
                        </a:rPr>
                        <a:t>날짜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3A334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더잠실 5 Bold" panose="00000800000000000000" pitchFamily="2" charset="-127"/>
                          <a:ea typeface="더잠실 5 Bold" panose="00000800000000000000" pitchFamily="2" charset="-127"/>
                        </a:rPr>
                        <a:t>버전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3A334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더잠실 5 Bold" panose="00000800000000000000" pitchFamily="2" charset="-127"/>
                          <a:ea typeface="더잠실 5 Bold" panose="00000800000000000000" pitchFamily="2" charset="-127"/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3A3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342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더잠실 5 Bold" panose="00000800000000000000" pitchFamily="2" charset="-127"/>
                          <a:ea typeface="더잠실 5 Bold" panose="00000800000000000000" pitchFamily="2" charset="-127"/>
                        </a:rPr>
                        <a:t>2023.08.14</a:t>
                      </a:r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더잠실 5 Bold" panose="00000800000000000000" pitchFamily="2" charset="-127"/>
                          <a:ea typeface="더잠실 5 Bold" panose="00000800000000000000" pitchFamily="2" charset="-127"/>
                        </a:rPr>
                        <a:t>Ver.1.0</a:t>
                      </a:r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더잠실 5 Bold" panose="00000800000000000000" pitchFamily="2" charset="-127"/>
                          <a:ea typeface="더잠실 5 Bold" panose="00000800000000000000" pitchFamily="2" charset="-127"/>
                        </a:rPr>
                        <a:t>최초 작성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1906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5300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4671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7163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0662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350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더잠실 5 Bold" panose="00000800000000000000" pitchFamily="2" charset="-127"/>
                        <a:ea typeface="더잠실 5 Bold" panose="000008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3840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2588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79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목차</a:t>
            </a:r>
            <a:endParaRPr lang="en-US" altLang="ko-KR" sz="2800" dirty="0">
              <a:solidFill>
                <a:schemeClr val="bg1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F3B895-F79A-E0AF-F1F8-D9068568FD34}"/>
              </a:ext>
            </a:extLst>
          </p:cNvPr>
          <p:cNvSpPr txBox="1"/>
          <p:nvPr/>
        </p:nvSpPr>
        <p:spPr>
          <a:xfrm>
            <a:off x="743368" y="1644345"/>
            <a:ext cx="167204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게임 개요</a:t>
            </a:r>
            <a:endParaRPr lang="en-US" altLang="ko-KR" dirty="0"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게임 흐름도</a:t>
            </a:r>
            <a:endParaRPr lang="en-US" altLang="ko-KR" dirty="0"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맵</a:t>
            </a:r>
            <a:endParaRPr lang="en-US" altLang="ko-KR" dirty="0"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7689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17508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게임 흐름도</a:t>
            </a:r>
            <a:endParaRPr lang="en-US" altLang="ko-KR" sz="2800" dirty="0">
              <a:solidFill>
                <a:schemeClr val="bg1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E7E0BAD-8FE9-AAF0-2A41-D5FECCBABFB4}"/>
              </a:ext>
            </a:extLst>
          </p:cNvPr>
          <p:cNvSpPr/>
          <p:nvPr/>
        </p:nvSpPr>
        <p:spPr>
          <a:xfrm>
            <a:off x="2698437" y="2956078"/>
            <a:ext cx="1554298" cy="685800"/>
          </a:xfrm>
          <a:prstGeom prst="roundRect">
            <a:avLst/>
          </a:prstGeom>
          <a:solidFill>
            <a:srgbClr val="176B87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오프닝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41CD18A-C950-7D57-FEAD-DF2DCABF27D0}"/>
              </a:ext>
            </a:extLst>
          </p:cNvPr>
          <p:cNvSpPr/>
          <p:nvPr/>
        </p:nvSpPr>
        <p:spPr>
          <a:xfrm>
            <a:off x="331435" y="2956078"/>
            <a:ext cx="1554298" cy="685800"/>
          </a:xfrm>
          <a:prstGeom prst="roundRect">
            <a:avLst/>
          </a:prstGeom>
          <a:solidFill>
            <a:srgbClr val="176B87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타이틀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0D31668C-FC6E-C4E6-8360-A27DBC137BE2}"/>
              </a:ext>
            </a:extLst>
          </p:cNvPr>
          <p:cNvSpPr/>
          <p:nvPr/>
        </p:nvSpPr>
        <p:spPr>
          <a:xfrm>
            <a:off x="9992755" y="2956078"/>
            <a:ext cx="1554298" cy="685800"/>
          </a:xfrm>
          <a:prstGeom prst="roundRect">
            <a:avLst/>
          </a:prstGeom>
          <a:solidFill>
            <a:srgbClr val="176B87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랭킹 등록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736E338-C833-DCD6-6096-BB16F8A72AB1}"/>
              </a:ext>
            </a:extLst>
          </p:cNvPr>
          <p:cNvSpPr/>
          <p:nvPr/>
        </p:nvSpPr>
        <p:spPr>
          <a:xfrm>
            <a:off x="6876819" y="2956078"/>
            <a:ext cx="1554298" cy="685800"/>
          </a:xfrm>
          <a:prstGeom prst="roundRect">
            <a:avLst/>
          </a:prstGeom>
          <a:solidFill>
            <a:srgbClr val="176B87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메인 화면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6DA739A-6CFC-BA0E-0B09-3C1F9C4C2BA4}"/>
              </a:ext>
            </a:extLst>
          </p:cNvPr>
          <p:cNvSpPr/>
          <p:nvPr/>
        </p:nvSpPr>
        <p:spPr>
          <a:xfrm>
            <a:off x="747036" y="4203749"/>
            <a:ext cx="1138697" cy="685800"/>
          </a:xfrm>
          <a:prstGeom prst="roundRect">
            <a:avLst/>
          </a:prstGeom>
          <a:solidFill>
            <a:srgbClr val="323846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메뉴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243C2D4-FDC5-2E25-DF08-6EC7F2FC1B72}"/>
              </a:ext>
            </a:extLst>
          </p:cNvPr>
          <p:cNvSpPr/>
          <p:nvPr/>
        </p:nvSpPr>
        <p:spPr>
          <a:xfrm>
            <a:off x="747036" y="5124833"/>
            <a:ext cx="1138697" cy="685800"/>
          </a:xfrm>
          <a:prstGeom prst="roundRect">
            <a:avLst/>
          </a:prstGeom>
          <a:solidFill>
            <a:srgbClr val="323846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크레딧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5951E0A3-049F-01EA-ABC4-EDBA2D50D6DF}"/>
              </a:ext>
            </a:extLst>
          </p:cNvPr>
          <p:cNvCxnSpPr>
            <a:stCxn id="4" idx="3"/>
            <a:endCxn id="3" idx="1"/>
          </p:cNvCxnSpPr>
          <p:nvPr/>
        </p:nvCxnSpPr>
        <p:spPr>
          <a:xfrm>
            <a:off x="1885733" y="3298978"/>
            <a:ext cx="812704" cy="0"/>
          </a:xfrm>
          <a:prstGeom prst="straightConnector1">
            <a:avLst/>
          </a:prstGeom>
          <a:ln w="38100">
            <a:solidFill>
              <a:srgbClr val="3238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B361B65-8F12-574D-CF36-37C1BD86C98E}"/>
              </a:ext>
            </a:extLst>
          </p:cNvPr>
          <p:cNvCxnSpPr>
            <a:cxnSpLocks/>
            <a:stCxn id="2" idx="3"/>
            <a:endCxn id="5" idx="1"/>
          </p:cNvCxnSpPr>
          <p:nvPr/>
        </p:nvCxnSpPr>
        <p:spPr>
          <a:xfrm>
            <a:off x="8431117" y="3298978"/>
            <a:ext cx="1561638" cy="0"/>
          </a:xfrm>
          <a:prstGeom prst="straightConnector1">
            <a:avLst/>
          </a:prstGeom>
          <a:ln w="38100">
            <a:solidFill>
              <a:srgbClr val="3238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B7E68DDA-E55B-302E-1EF0-38F10BCC5974}"/>
              </a:ext>
            </a:extLst>
          </p:cNvPr>
          <p:cNvCxnSpPr>
            <a:endCxn id="9" idx="1"/>
          </p:cNvCxnSpPr>
          <p:nvPr/>
        </p:nvCxnSpPr>
        <p:spPr>
          <a:xfrm rot="16200000" flipH="1">
            <a:off x="176422" y="3976034"/>
            <a:ext cx="904769" cy="236459"/>
          </a:xfrm>
          <a:prstGeom prst="bentConnector2">
            <a:avLst/>
          </a:prstGeom>
          <a:ln w="28575">
            <a:solidFill>
              <a:srgbClr val="3238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58252159-78E1-E2A1-2202-10B0B22813A7}"/>
              </a:ext>
            </a:extLst>
          </p:cNvPr>
          <p:cNvCxnSpPr>
            <a:cxnSpLocks/>
            <a:endCxn id="26" idx="1"/>
          </p:cNvCxnSpPr>
          <p:nvPr/>
        </p:nvCxnSpPr>
        <p:spPr>
          <a:xfrm rot="16200000" flipH="1">
            <a:off x="-273824" y="4446873"/>
            <a:ext cx="1805260" cy="236459"/>
          </a:xfrm>
          <a:prstGeom prst="bentConnector2">
            <a:avLst/>
          </a:prstGeom>
          <a:ln w="28575">
            <a:solidFill>
              <a:srgbClr val="3238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36CFCBB3-BF74-C312-7CE1-A94FE5C0E251}"/>
              </a:ext>
            </a:extLst>
          </p:cNvPr>
          <p:cNvCxnSpPr>
            <a:cxnSpLocks/>
            <a:stCxn id="2" idx="2"/>
            <a:endCxn id="9" idx="3"/>
          </p:cNvCxnSpPr>
          <p:nvPr/>
        </p:nvCxnSpPr>
        <p:spPr>
          <a:xfrm rot="5400000">
            <a:off x="4317466" y="1210146"/>
            <a:ext cx="904771" cy="5768235"/>
          </a:xfrm>
          <a:prstGeom prst="bentConnector2">
            <a:avLst/>
          </a:prstGeom>
          <a:ln w="28575">
            <a:solidFill>
              <a:srgbClr val="3238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CDE4A4EB-C79C-2C6B-F197-CD791B5E412A}"/>
              </a:ext>
            </a:extLst>
          </p:cNvPr>
          <p:cNvCxnSpPr>
            <a:cxnSpLocks/>
            <a:stCxn id="5" idx="0"/>
            <a:endCxn id="4" idx="0"/>
          </p:cNvCxnSpPr>
          <p:nvPr/>
        </p:nvCxnSpPr>
        <p:spPr>
          <a:xfrm rot="16200000" flipV="1">
            <a:off x="5939244" y="-1874582"/>
            <a:ext cx="12700" cy="9661320"/>
          </a:xfrm>
          <a:prstGeom prst="bentConnector3">
            <a:avLst>
              <a:gd name="adj1" fmla="val 7765717"/>
            </a:avLst>
          </a:prstGeom>
          <a:ln w="28575">
            <a:solidFill>
              <a:srgbClr val="3238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FCFDD729-E98D-A2A2-40F9-2F8024AD6265}"/>
              </a:ext>
            </a:extLst>
          </p:cNvPr>
          <p:cNvSpPr/>
          <p:nvPr/>
        </p:nvSpPr>
        <p:spPr>
          <a:xfrm>
            <a:off x="2892724" y="3728335"/>
            <a:ext cx="1165724" cy="245365"/>
          </a:xfrm>
          <a:prstGeom prst="roundRect">
            <a:avLst/>
          </a:prstGeom>
          <a:solidFill>
            <a:srgbClr val="323846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SKIP </a:t>
            </a:r>
            <a:r>
              <a:rPr lang="ko-KR" altLang="en-US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기능</a:t>
            </a: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670FEDE8-F60F-8078-2D1A-ABB14D6325EA}"/>
              </a:ext>
            </a:extLst>
          </p:cNvPr>
          <p:cNvCxnSpPr/>
          <p:nvPr/>
        </p:nvCxnSpPr>
        <p:spPr>
          <a:xfrm flipV="1">
            <a:off x="2263718" y="685800"/>
            <a:ext cx="0" cy="6172200"/>
          </a:xfrm>
          <a:prstGeom prst="line">
            <a:avLst/>
          </a:prstGeom>
          <a:ln w="38100">
            <a:solidFill>
              <a:srgbClr val="0066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7FD9186F-0824-6E71-3AF1-F6AB126980A3}"/>
              </a:ext>
            </a:extLst>
          </p:cNvPr>
          <p:cNvSpPr/>
          <p:nvPr/>
        </p:nvSpPr>
        <p:spPr>
          <a:xfrm>
            <a:off x="747036" y="3877162"/>
            <a:ext cx="1138698" cy="240846"/>
          </a:xfrm>
          <a:prstGeom prst="roundRect">
            <a:avLst/>
          </a:prstGeom>
          <a:solidFill>
            <a:srgbClr val="323846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팝업창</a:t>
            </a:r>
            <a:endParaRPr lang="ko-KR" altLang="en-US" dirty="0"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EF17A72D-7A00-34EC-19EA-9B06750388B1}"/>
              </a:ext>
            </a:extLst>
          </p:cNvPr>
          <p:cNvCxnSpPr/>
          <p:nvPr/>
        </p:nvCxnSpPr>
        <p:spPr>
          <a:xfrm flipV="1">
            <a:off x="4505528" y="685800"/>
            <a:ext cx="0" cy="6172200"/>
          </a:xfrm>
          <a:prstGeom prst="line">
            <a:avLst/>
          </a:prstGeom>
          <a:ln w="38100">
            <a:solidFill>
              <a:srgbClr val="0066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BBB5FD0A-0320-1278-5A44-05CBABD7A3B6}"/>
              </a:ext>
            </a:extLst>
          </p:cNvPr>
          <p:cNvCxnSpPr/>
          <p:nvPr/>
        </p:nvCxnSpPr>
        <p:spPr>
          <a:xfrm flipV="1">
            <a:off x="9351208" y="685800"/>
            <a:ext cx="0" cy="6172200"/>
          </a:xfrm>
          <a:prstGeom prst="line">
            <a:avLst/>
          </a:prstGeom>
          <a:ln w="38100">
            <a:solidFill>
              <a:srgbClr val="0066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E153CC3F-E8F5-A2A1-9216-4F4F224838A0}"/>
              </a:ext>
            </a:extLst>
          </p:cNvPr>
          <p:cNvSpPr/>
          <p:nvPr/>
        </p:nvSpPr>
        <p:spPr>
          <a:xfrm>
            <a:off x="8617785" y="3396513"/>
            <a:ext cx="1165724" cy="245365"/>
          </a:xfrm>
          <a:prstGeom prst="roundRect">
            <a:avLst/>
          </a:prstGeom>
          <a:solidFill>
            <a:srgbClr val="323846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클리어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7C78C47-B949-AA4F-B9E3-87AECBB8A335}"/>
              </a:ext>
            </a:extLst>
          </p:cNvPr>
          <p:cNvSpPr/>
          <p:nvPr/>
        </p:nvSpPr>
        <p:spPr>
          <a:xfrm>
            <a:off x="4787628" y="2956078"/>
            <a:ext cx="1554298" cy="685800"/>
          </a:xfrm>
          <a:prstGeom prst="roundRect">
            <a:avLst/>
          </a:prstGeom>
          <a:solidFill>
            <a:srgbClr val="176B87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튜토리얼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6B129C6-5438-C52E-CAA4-0E38AA4D409E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4252735" y="3298978"/>
            <a:ext cx="534893" cy="0"/>
          </a:xfrm>
          <a:prstGeom prst="straightConnector1">
            <a:avLst/>
          </a:prstGeom>
          <a:ln w="38100">
            <a:solidFill>
              <a:srgbClr val="3238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81C3DAE-278C-2861-9CEB-78772FFECD80}"/>
              </a:ext>
            </a:extLst>
          </p:cNvPr>
          <p:cNvCxnSpPr>
            <a:cxnSpLocks/>
            <a:stCxn id="6" idx="3"/>
            <a:endCxn id="2" idx="1"/>
          </p:cNvCxnSpPr>
          <p:nvPr/>
        </p:nvCxnSpPr>
        <p:spPr>
          <a:xfrm>
            <a:off x="6341926" y="3298978"/>
            <a:ext cx="534893" cy="0"/>
          </a:xfrm>
          <a:prstGeom prst="straightConnector1">
            <a:avLst/>
          </a:prstGeom>
          <a:ln w="38100">
            <a:solidFill>
              <a:srgbClr val="3238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08A9E86-01FD-D3DA-99EC-D7EB13C5F9FC}"/>
              </a:ext>
            </a:extLst>
          </p:cNvPr>
          <p:cNvCxnSpPr/>
          <p:nvPr/>
        </p:nvCxnSpPr>
        <p:spPr>
          <a:xfrm flipV="1">
            <a:off x="6594945" y="688750"/>
            <a:ext cx="0" cy="6172200"/>
          </a:xfrm>
          <a:prstGeom prst="line">
            <a:avLst/>
          </a:prstGeom>
          <a:ln w="38100">
            <a:solidFill>
              <a:srgbClr val="0066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0F32460-4E25-EEF4-AC77-017F84F7AFE1}"/>
              </a:ext>
            </a:extLst>
          </p:cNvPr>
          <p:cNvSpPr txBox="1"/>
          <p:nvPr/>
        </p:nvSpPr>
        <p:spPr>
          <a:xfrm>
            <a:off x="7214186" y="2520938"/>
            <a:ext cx="879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1 </a:t>
            </a:r>
            <a:r>
              <a:rPr lang="ko-KR" altLang="en-US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순위</a:t>
            </a:r>
            <a:endParaRPr lang="ko-KR" altLang="en-US" dirty="0">
              <a:solidFill>
                <a:srgbClr val="0066FF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EB2E13-2E65-D44D-B000-253ED81F0293}"/>
              </a:ext>
            </a:extLst>
          </p:cNvPr>
          <p:cNvSpPr txBox="1"/>
          <p:nvPr/>
        </p:nvSpPr>
        <p:spPr>
          <a:xfrm>
            <a:off x="10769904" y="2520938"/>
            <a:ext cx="879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2 </a:t>
            </a:r>
            <a:r>
              <a:rPr lang="ko-KR" altLang="en-US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순위</a:t>
            </a:r>
            <a:endParaRPr lang="ko-KR" altLang="en-US" dirty="0">
              <a:solidFill>
                <a:srgbClr val="0066FF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034E1D-EDA8-0C76-E9BA-FB173417D7ED}"/>
              </a:ext>
            </a:extLst>
          </p:cNvPr>
          <p:cNvSpPr txBox="1"/>
          <p:nvPr/>
        </p:nvSpPr>
        <p:spPr>
          <a:xfrm>
            <a:off x="1108584" y="2520938"/>
            <a:ext cx="879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3 </a:t>
            </a:r>
            <a:r>
              <a:rPr lang="ko-KR" altLang="en-US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순위</a:t>
            </a:r>
            <a:endParaRPr lang="ko-KR" altLang="en-US" dirty="0">
              <a:solidFill>
                <a:srgbClr val="0066FF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1567D27-F6BC-B932-7F70-A4057D8BCFD8}"/>
              </a:ext>
            </a:extLst>
          </p:cNvPr>
          <p:cNvSpPr txBox="1"/>
          <p:nvPr/>
        </p:nvSpPr>
        <p:spPr>
          <a:xfrm>
            <a:off x="3035804" y="2520938"/>
            <a:ext cx="879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4 </a:t>
            </a:r>
            <a:r>
              <a:rPr lang="ko-KR" altLang="en-US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순위</a:t>
            </a:r>
            <a:endParaRPr lang="ko-KR" altLang="en-US" dirty="0">
              <a:solidFill>
                <a:srgbClr val="0066FF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4030F2D-2AE7-5C74-3109-2C5B901B211C}"/>
              </a:ext>
            </a:extLst>
          </p:cNvPr>
          <p:cNvSpPr txBox="1"/>
          <p:nvPr/>
        </p:nvSpPr>
        <p:spPr>
          <a:xfrm>
            <a:off x="5149090" y="2520938"/>
            <a:ext cx="879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5 </a:t>
            </a:r>
            <a:r>
              <a:rPr lang="ko-KR" altLang="en-US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순위</a:t>
            </a:r>
            <a:endParaRPr lang="ko-KR" altLang="en-US" dirty="0">
              <a:solidFill>
                <a:srgbClr val="0066FF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7D41B82-F3DC-11EF-2958-71EF52415F0A}"/>
              </a:ext>
            </a:extLst>
          </p:cNvPr>
          <p:cNvSpPr txBox="1"/>
          <p:nvPr/>
        </p:nvSpPr>
        <p:spPr>
          <a:xfrm>
            <a:off x="6594945" y="685799"/>
            <a:ext cx="5598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순위는 우선 작업 순서이며</a:t>
            </a:r>
            <a:r>
              <a:rPr lang="en-US" altLang="ko-KR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, 100%</a:t>
            </a:r>
            <a:r>
              <a:rPr lang="ko-KR" altLang="en-US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 구현하는 것이 목표입니다</a:t>
            </a:r>
            <a:r>
              <a:rPr lang="en-US" altLang="ko-KR" dirty="0">
                <a:solidFill>
                  <a:srgbClr val="0066FF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!</a:t>
            </a:r>
            <a:endParaRPr lang="ko-KR" altLang="en-US" dirty="0">
              <a:solidFill>
                <a:srgbClr val="0066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9768FA-34DB-4F68-DBF9-5D23E3A389FB}"/>
              </a:ext>
            </a:extLst>
          </p:cNvPr>
          <p:cNvSpPr txBox="1"/>
          <p:nvPr/>
        </p:nvSpPr>
        <p:spPr>
          <a:xfrm>
            <a:off x="6868603" y="2164823"/>
            <a:ext cx="15707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제한 시간 </a:t>
            </a:r>
            <a:r>
              <a:rPr lang="en-US" altLang="ko-KR" dirty="0">
                <a:solidFill>
                  <a:srgbClr val="FF0000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5</a:t>
            </a:r>
            <a:r>
              <a:rPr lang="ko-KR" altLang="en-US" dirty="0">
                <a:solidFill>
                  <a:srgbClr val="FF0000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분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37DC5B1-CFED-DEA6-290C-CEF55F50CA3A}"/>
              </a:ext>
            </a:extLst>
          </p:cNvPr>
          <p:cNvSpPr/>
          <p:nvPr/>
        </p:nvSpPr>
        <p:spPr>
          <a:xfrm>
            <a:off x="747036" y="6045916"/>
            <a:ext cx="1138697" cy="685800"/>
          </a:xfrm>
          <a:prstGeom prst="roundRect">
            <a:avLst/>
          </a:prstGeom>
          <a:solidFill>
            <a:srgbClr val="323846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랭킹</a:t>
            </a:r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129BD6BD-C468-AEA4-C51F-1127CC1C68ED}"/>
              </a:ext>
            </a:extLst>
          </p:cNvPr>
          <p:cNvCxnSpPr/>
          <p:nvPr/>
        </p:nvCxnSpPr>
        <p:spPr>
          <a:xfrm rot="16200000" flipH="1">
            <a:off x="176421" y="5793926"/>
            <a:ext cx="904769" cy="236459"/>
          </a:xfrm>
          <a:prstGeom prst="bentConnector2">
            <a:avLst/>
          </a:prstGeom>
          <a:ln w="28575">
            <a:solidFill>
              <a:srgbClr val="3238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96952650-A2D6-4824-A862-B05EEAF08C73}"/>
              </a:ext>
            </a:extLst>
          </p:cNvPr>
          <p:cNvSpPr/>
          <p:nvPr/>
        </p:nvSpPr>
        <p:spPr>
          <a:xfrm>
            <a:off x="8617785" y="3771900"/>
            <a:ext cx="1165724" cy="245365"/>
          </a:xfrm>
          <a:prstGeom prst="roundRect">
            <a:avLst/>
          </a:prstGeom>
          <a:solidFill>
            <a:srgbClr val="323846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게임오버</a:t>
            </a:r>
          </a:p>
        </p:txBody>
      </p:sp>
    </p:spTree>
    <p:extLst>
      <p:ext uri="{BB962C8B-B14F-4D97-AF65-F5344CB8AC3E}">
        <p14:creationId xmlns:p14="http://schemas.microsoft.com/office/powerpoint/2010/main" val="1123811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2815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서포터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공격 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(</a:t>
            </a:r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홀딩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5B0960-ED3E-40B9-99DF-5B3D21EA1E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87" y="1215050"/>
            <a:ext cx="762000" cy="8572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C7A97C8-49E1-4543-BB5D-A4881A71E2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87" y="2636260"/>
            <a:ext cx="762000" cy="85725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97FE2175-17C7-4866-8D78-35E8A1DC774A}"/>
              </a:ext>
            </a:extLst>
          </p:cNvPr>
          <p:cNvGrpSpPr/>
          <p:nvPr/>
        </p:nvGrpSpPr>
        <p:grpSpPr>
          <a:xfrm>
            <a:off x="4823180" y="1215050"/>
            <a:ext cx="1104900" cy="912666"/>
            <a:chOff x="2762962" y="2520662"/>
            <a:chExt cx="1104900" cy="912666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A8841679-B203-46B2-9F18-49E70AC8D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4412" y="2520662"/>
              <a:ext cx="762000" cy="857250"/>
            </a:xfrm>
            <a:prstGeom prst="rect">
              <a:avLst/>
            </a:prstGeom>
          </p:spPr>
        </p:pic>
        <p:pic>
          <p:nvPicPr>
            <p:cNvPr id="13" name="Picture 6" descr="https://optimal.inven.co.kr/upload/2019/01/16/bbs/i15692576961.gif">
              <a:extLst>
                <a:ext uri="{FF2B5EF4-FFF2-40B4-BE49-F238E27FC236}">
                  <a16:creationId xmlns:a16="http://schemas.microsoft.com/office/drawing/2014/main" id="{2A8A89F5-1792-4883-84DC-5293165C6AAA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62962" y="3101438"/>
              <a:ext cx="1104900" cy="33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3F464B0-67DF-4DC4-9AC9-804DAB39F090}"/>
              </a:ext>
            </a:extLst>
          </p:cNvPr>
          <p:cNvSpPr/>
          <p:nvPr/>
        </p:nvSpPr>
        <p:spPr>
          <a:xfrm>
            <a:off x="6732774" y="1739735"/>
            <a:ext cx="5320937" cy="405146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조건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공격 성공 시 몬스터 홀딩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캐릭터가 상단 출력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연출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플레이어 공격 이펙트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Sup_atk_eft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 이미지 교체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Mon_hold_img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       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→ 아무 효과 없이 바로 전환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사운드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Sound_hold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이펙트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 이미지 색 조정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파란색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 +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하단 얼음 이펙트 이미지 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569C04B-31EF-4877-8F83-521B6C2A1848}"/>
              </a:ext>
            </a:extLst>
          </p:cNvPr>
          <p:cNvGrpSpPr/>
          <p:nvPr/>
        </p:nvGrpSpPr>
        <p:grpSpPr>
          <a:xfrm>
            <a:off x="4823180" y="2599090"/>
            <a:ext cx="1104900" cy="892258"/>
            <a:chOff x="2762962" y="4321011"/>
            <a:chExt cx="1104900" cy="892258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2910DFD-B7DE-47D8-8795-FDAFD07FF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4412" y="4321011"/>
              <a:ext cx="762000" cy="857250"/>
            </a:xfrm>
            <a:prstGeom prst="rect">
              <a:avLst/>
            </a:prstGeom>
          </p:spPr>
        </p:pic>
        <p:pic>
          <p:nvPicPr>
            <p:cNvPr id="15" name="Picture 6" descr="https://optimal.inven.co.kr/upload/2019/01/16/bbs/i15692576961.gif">
              <a:extLst>
                <a:ext uri="{FF2B5EF4-FFF2-40B4-BE49-F238E27FC236}">
                  <a16:creationId xmlns:a16="http://schemas.microsoft.com/office/drawing/2014/main" id="{9DE0F97B-B797-4343-87CD-1534A5C335BB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62962" y="4881379"/>
              <a:ext cx="1104900" cy="33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2B0080-3077-4A07-A57F-2D995B29F818}"/>
              </a:ext>
            </a:extLst>
          </p:cNvPr>
          <p:cNvGrpSpPr/>
          <p:nvPr/>
        </p:nvGrpSpPr>
        <p:grpSpPr>
          <a:xfrm>
            <a:off x="2693890" y="1215050"/>
            <a:ext cx="1104900" cy="912666"/>
            <a:chOff x="2762962" y="2520662"/>
            <a:chExt cx="1104900" cy="912666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A4A1290E-13C9-4474-BF70-86D78DC31D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4412" y="2520662"/>
              <a:ext cx="762000" cy="857250"/>
            </a:xfrm>
            <a:prstGeom prst="rect">
              <a:avLst/>
            </a:prstGeom>
          </p:spPr>
        </p:pic>
        <p:pic>
          <p:nvPicPr>
            <p:cNvPr id="23" name="Picture 6" descr="https://optimal.inven.co.kr/upload/2019/01/16/bbs/i15692576961.gif">
              <a:extLst>
                <a:ext uri="{FF2B5EF4-FFF2-40B4-BE49-F238E27FC236}">
                  <a16:creationId xmlns:a16="http://schemas.microsoft.com/office/drawing/2014/main" id="{6EE2030E-EF81-46F7-9315-2272E990D3A0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62962" y="3101438"/>
              <a:ext cx="1104900" cy="33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19D6F72-0440-494D-A14E-CD6488336E86}"/>
              </a:ext>
            </a:extLst>
          </p:cNvPr>
          <p:cNvGrpSpPr/>
          <p:nvPr/>
        </p:nvGrpSpPr>
        <p:grpSpPr>
          <a:xfrm>
            <a:off x="2693890" y="2636260"/>
            <a:ext cx="1104900" cy="892258"/>
            <a:chOff x="2762962" y="4321011"/>
            <a:chExt cx="1104900" cy="892258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E556FA0D-106D-463C-8520-A7CACAC7C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4412" y="4321011"/>
              <a:ext cx="762000" cy="857250"/>
            </a:xfrm>
            <a:prstGeom prst="rect">
              <a:avLst/>
            </a:prstGeom>
          </p:spPr>
        </p:pic>
        <p:pic>
          <p:nvPicPr>
            <p:cNvPr id="26" name="Picture 6" descr="https://optimal.inven.co.kr/upload/2019/01/16/bbs/i15692576961.gif">
              <a:extLst>
                <a:ext uri="{FF2B5EF4-FFF2-40B4-BE49-F238E27FC236}">
                  <a16:creationId xmlns:a16="http://schemas.microsoft.com/office/drawing/2014/main" id="{9C2B487A-CC88-4E23-9BC8-1EC9398CFF2C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62962" y="4881379"/>
              <a:ext cx="1104900" cy="33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264B4B34-9735-4975-B19F-EA3CA10526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075" y="2388610"/>
            <a:ext cx="1104900" cy="11049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91105ED-51F2-4EA7-B877-7FFE1EAA66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075" y="967400"/>
            <a:ext cx="1104900" cy="11049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8F5D7574-1BEE-4A62-81F9-B6DCBF92F140}"/>
              </a:ext>
            </a:extLst>
          </p:cNvPr>
          <p:cNvSpPr/>
          <p:nvPr/>
        </p:nvSpPr>
        <p:spPr>
          <a:xfrm>
            <a:off x="645107" y="3740127"/>
            <a:ext cx="982962" cy="3212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 리소스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B9DF187-C81F-4159-AC6C-335E73EBA8FD}"/>
              </a:ext>
            </a:extLst>
          </p:cNvPr>
          <p:cNvSpPr/>
          <p:nvPr/>
        </p:nvSpPr>
        <p:spPr>
          <a:xfrm>
            <a:off x="2041140" y="3740127"/>
            <a:ext cx="2380780" cy="10829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공격 성공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캐릭터 상단 출력을 통해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캐릭터 위치를 명확히 하며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 리소스가 전환되는 장면을 가림 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418BAA5-880B-491C-843F-CA9B1D3C77BB}"/>
              </a:ext>
            </a:extLst>
          </p:cNvPr>
          <p:cNvSpPr/>
          <p:nvPr/>
        </p:nvSpPr>
        <p:spPr>
          <a:xfrm>
            <a:off x="4637289" y="3705119"/>
            <a:ext cx="1476686" cy="3212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en-US" altLang="ko-KR" sz="11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Mon_hold_img</a:t>
            </a:r>
            <a:r>
              <a:rPr lang="en-US" altLang="ko-KR" sz="11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예시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76E88C7A-7DF8-48A2-A9CE-37D603A7DD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242" y="4973667"/>
            <a:ext cx="2894196" cy="133856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6CA6BAE-3E2A-4C4C-8FBB-F0AF703E7E07}"/>
              </a:ext>
            </a:extLst>
          </p:cNvPr>
          <p:cNvSpPr txBox="1"/>
          <p:nvPr/>
        </p:nvSpPr>
        <p:spPr>
          <a:xfrm>
            <a:off x="5653209" y="80511"/>
            <a:ext cx="6498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슬라이드쇼를 넘기면 애니메이션이 재생됩니다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0632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31165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태그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 (</a:t>
            </a:r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딜러 스킬 사용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3F464B0-67DF-4DC4-9AC9-804DAB39F090}"/>
              </a:ext>
            </a:extLst>
          </p:cNvPr>
          <p:cNvSpPr/>
          <p:nvPr/>
        </p:nvSpPr>
        <p:spPr>
          <a:xfrm>
            <a:off x="6219218" y="974492"/>
            <a:ext cx="5834494" cy="57227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조건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태그 스킬 사용 시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TAG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아이콘이 사라지며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게임 진행 상황 중지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가디언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캐릭터 이동이 끝난 후 중지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제한 시간은 계속 흐르는 상태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ko-KR" sz="1400" dirty="0">
                <a:solidFill>
                  <a:srgbClr val="FF0000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+ </a:t>
            </a:r>
            <a:r>
              <a:rPr lang="ko-KR" altLang="en-US" sz="1400" dirty="0">
                <a:solidFill>
                  <a:srgbClr val="FF0000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딜러 무적 상태 적용</a:t>
            </a:r>
            <a:endParaRPr lang="en-US" altLang="ko-KR" sz="1400" dirty="0">
              <a:solidFill>
                <a:srgbClr val="FF0000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연출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컷신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연출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Deal_skill_cutscene_img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사운드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(Sound_ 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skill_cutscene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스킬 </a:t>
            </a: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컷신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화면 밖에서 생성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스킬 </a:t>
            </a: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컷신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좌에서 우로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0.1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 동안 화면 중앙으로 이동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스킬 </a:t>
            </a: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컷신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0.5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초간 정지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딜러 캐릭터 스킬 사용 애니메이션 출력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0.5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초에 걸쳐 스킬 </a:t>
            </a: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컷신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Fade Out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연출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스킬 이펙트 애니메이션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Deal_skill_eft_ani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사운드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(Sound_ 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skill_effect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전체 화면 흰색 번쩍이는 효과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1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회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눈뽕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//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사운드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(Sound_ 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skill_light_effect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2B0080-3077-4A07-A57F-2D995B29F818}"/>
              </a:ext>
            </a:extLst>
          </p:cNvPr>
          <p:cNvGrpSpPr/>
          <p:nvPr/>
        </p:nvGrpSpPr>
        <p:grpSpPr>
          <a:xfrm>
            <a:off x="651081" y="1159634"/>
            <a:ext cx="1104900" cy="912666"/>
            <a:chOff x="2762962" y="2520662"/>
            <a:chExt cx="1104900" cy="912666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A4A1290E-13C9-4474-BF70-86D78DC31D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4412" y="2520662"/>
              <a:ext cx="762000" cy="857250"/>
            </a:xfrm>
            <a:prstGeom prst="rect">
              <a:avLst/>
            </a:prstGeom>
          </p:spPr>
        </p:pic>
        <p:pic>
          <p:nvPicPr>
            <p:cNvPr id="23" name="Picture 6" descr="https://optimal.inven.co.kr/upload/2019/01/16/bbs/i15692576961.gif">
              <a:extLst>
                <a:ext uri="{FF2B5EF4-FFF2-40B4-BE49-F238E27FC236}">
                  <a16:creationId xmlns:a16="http://schemas.microsoft.com/office/drawing/2014/main" id="{6EE2030E-EF81-46F7-9315-2272E990D3A0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62962" y="3101438"/>
              <a:ext cx="1104900" cy="33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19D6F72-0440-494D-A14E-CD6488336E86}"/>
              </a:ext>
            </a:extLst>
          </p:cNvPr>
          <p:cNvGrpSpPr/>
          <p:nvPr/>
        </p:nvGrpSpPr>
        <p:grpSpPr>
          <a:xfrm>
            <a:off x="651081" y="2580844"/>
            <a:ext cx="1104900" cy="892258"/>
            <a:chOff x="2762962" y="4321011"/>
            <a:chExt cx="1104900" cy="892258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E556FA0D-106D-463C-8520-A7CACAC7C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4412" y="4321011"/>
              <a:ext cx="762000" cy="857250"/>
            </a:xfrm>
            <a:prstGeom prst="rect">
              <a:avLst/>
            </a:prstGeom>
          </p:spPr>
        </p:pic>
        <p:pic>
          <p:nvPicPr>
            <p:cNvPr id="26" name="Picture 6" descr="https://optimal.inven.co.kr/upload/2019/01/16/bbs/i15692576961.gif">
              <a:extLst>
                <a:ext uri="{FF2B5EF4-FFF2-40B4-BE49-F238E27FC236}">
                  <a16:creationId xmlns:a16="http://schemas.microsoft.com/office/drawing/2014/main" id="{9C2B487A-CC88-4E23-9BC8-1EC9398CFF2C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62962" y="4881379"/>
              <a:ext cx="1104900" cy="33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26CA6BAE-3E2A-4C4C-8FBB-F0AF703E7E07}"/>
              </a:ext>
            </a:extLst>
          </p:cNvPr>
          <p:cNvSpPr txBox="1"/>
          <p:nvPr/>
        </p:nvSpPr>
        <p:spPr>
          <a:xfrm>
            <a:off x="5653209" y="80511"/>
            <a:ext cx="6498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슬라이드쇼를 넘기면 애니메이션이 재생됩니다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.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C4485313-792E-4745-AAA0-3307D6AF8D3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23085" y="1215050"/>
            <a:ext cx="762000" cy="85725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E1D27C97-D0DC-486E-BC07-D59FB531A45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FF11C1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23085" y="2636260"/>
            <a:ext cx="762000" cy="857250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7E2D45F6-CC46-4EE0-9E01-BED4E3A996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649" y="1549152"/>
            <a:ext cx="1460317" cy="1460317"/>
          </a:xfrm>
          <a:prstGeom prst="rect">
            <a:avLst/>
          </a:prstGeom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29DBDF13-2061-4B59-A16A-D99B7E71D5AE}"/>
              </a:ext>
            </a:extLst>
          </p:cNvPr>
          <p:cNvGrpSpPr/>
          <p:nvPr/>
        </p:nvGrpSpPr>
        <p:grpSpPr>
          <a:xfrm>
            <a:off x="582987" y="4172904"/>
            <a:ext cx="1104900" cy="912666"/>
            <a:chOff x="2762962" y="2520662"/>
            <a:chExt cx="1104900" cy="912666"/>
          </a:xfrm>
        </p:grpSpPr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CC50E4B7-CFC3-4685-A4E1-463D784BF2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4412" y="2520662"/>
              <a:ext cx="762000" cy="857250"/>
            </a:xfrm>
            <a:prstGeom prst="rect">
              <a:avLst/>
            </a:prstGeom>
          </p:spPr>
        </p:pic>
        <p:pic>
          <p:nvPicPr>
            <p:cNvPr id="43" name="Picture 6" descr="https://optimal.inven.co.kr/upload/2019/01/16/bbs/i15692576961.gif">
              <a:extLst>
                <a:ext uri="{FF2B5EF4-FFF2-40B4-BE49-F238E27FC236}">
                  <a16:creationId xmlns:a16="http://schemas.microsoft.com/office/drawing/2014/main" id="{C06F5C6E-1DAE-42EC-876E-19B656A1E4D6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62962" y="3101438"/>
              <a:ext cx="1104900" cy="33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3EE77FD-2620-422C-AC11-7430578152F6}"/>
              </a:ext>
            </a:extLst>
          </p:cNvPr>
          <p:cNvGrpSpPr/>
          <p:nvPr/>
        </p:nvGrpSpPr>
        <p:grpSpPr>
          <a:xfrm>
            <a:off x="582987" y="5594114"/>
            <a:ext cx="1104900" cy="892258"/>
            <a:chOff x="2762962" y="4321011"/>
            <a:chExt cx="1104900" cy="892258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0062FAF4-008E-424A-AFF5-224E9CC29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4412" y="4321011"/>
              <a:ext cx="762000" cy="857250"/>
            </a:xfrm>
            <a:prstGeom prst="rect">
              <a:avLst/>
            </a:prstGeom>
          </p:spPr>
        </p:pic>
        <p:pic>
          <p:nvPicPr>
            <p:cNvPr id="46" name="Picture 6" descr="https://optimal.inven.co.kr/upload/2019/01/16/bbs/i15692576961.gif">
              <a:extLst>
                <a:ext uri="{FF2B5EF4-FFF2-40B4-BE49-F238E27FC236}">
                  <a16:creationId xmlns:a16="http://schemas.microsoft.com/office/drawing/2014/main" id="{889377B5-ECBF-4C98-9B7A-1D0007D36DC3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62962" y="4881379"/>
              <a:ext cx="1104900" cy="3318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7" name="그림 46">
            <a:extLst>
              <a:ext uri="{FF2B5EF4-FFF2-40B4-BE49-F238E27FC236}">
                <a16:creationId xmlns:a16="http://schemas.microsoft.com/office/drawing/2014/main" id="{5974619E-43D8-45E8-A362-350CCE1BD37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754991" y="4228320"/>
            <a:ext cx="762000" cy="857250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426E618E-DEA8-49BD-93E3-AB828171C35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FF11C1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754991" y="5649530"/>
            <a:ext cx="762000" cy="857250"/>
          </a:xfrm>
          <a:prstGeom prst="rect">
            <a:avLst/>
          </a:prstGeom>
        </p:spPr>
      </p:pic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984DA861-D039-4DC6-B180-788B39F68D36}"/>
              </a:ext>
            </a:extLst>
          </p:cNvPr>
          <p:cNvSpPr/>
          <p:nvPr/>
        </p:nvSpPr>
        <p:spPr>
          <a:xfrm>
            <a:off x="548837" y="935336"/>
            <a:ext cx="5309940" cy="2729024"/>
          </a:xfrm>
          <a:prstGeom prst="roundRect">
            <a:avLst>
              <a:gd name="adj" fmla="val 5158"/>
            </a:avLst>
          </a:prstGeom>
          <a:noFill/>
          <a:ln w="28575">
            <a:solidFill>
              <a:srgbClr val="3A33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201708C6-DE3F-4F97-9967-F8D33C39048C}"/>
              </a:ext>
            </a:extLst>
          </p:cNvPr>
          <p:cNvSpPr/>
          <p:nvPr/>
        </p:nvSpPr>
        <p:spPr>
          <a:xfrm>
            <a:off x="548068" y="3968253"/>
            <a:ext cx="5309940" cy="2729024"/>
          </a:xfrm>
          <a:prstGeom prst="roundRect">
            <a:avLst>
              <a:gd name="adj" fmla="val 5158"/>
            </a:avLst>
          </a:prstGeom>
          <a:noFill/>
          <a:ln w="28575">
            <a:solidFill>
              <a:srgbClr val="3A33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58763D64-D3A9-4052-97C0-342E3B4B8D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132" y="4500721"/>
            <a:ext cx="1460317" cy="1460317"/>
          </a:xfrm>
          <a:prstGeom prst="rect">
            <a:avLst/>
          </a:prstGeom>
        </p:spPr>
      </p:pic>
      <p:pic>
        <p:nvPicPr>
          <p:cNvPr id="56" name="그림 55" descr="아니메, 스크린샷, CG 아트워크, 만화 영화이(가) 표시된 사진&#10;&#10;자동 생성된 설명">
            <a:extLst>
              <a:ext uri="{FF2B5EF4-FFF2-40B4-BE49-F238E27FC236}">
                <a16:creationId xmlns:a16="http://schemas.microsoft.com/office/drawing/2014/main" id="{920558BC-F24E-492B-A98E-25E269B52B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9" t="26649" r="23750" b="26649"/>
          <a:stretch>
            <a:fillRect/>
          </a:stretch>
        </p:blipFill>
        <p:spPr>
          <a:xfrm>
            <a:off x="1423319" y="4753680"/>
            <a:ext cx="3458621" cy="1220956"/>
          </a:xfrm>
          <a:custGeom>
            <a:avLst/>
            <a:gdLst>
              <a:gd name="connsiteX0" fmla="*/ 1451610 w 7258050"/>
              <a:gd name="connsiteY0" fmla="*/ 0 h 2562225"/>
              <a:gd name="connsiteX1" fmla="*/ 5806440 w 7258050"/>
              <a:gd name="connsiteY1" fmla="*/ 0 h 2562225"/>
              <a:gd name="connsiteX2" fmla="*/ 7258050 w 7258050"/>
              <a:gd name="connsiteY2" fmla="*/ 1281113 h 2562225"/>
              <a:gd name="connsiteX3" fmla="*/ 5806440 w 7258050"/>
              <a:gd name="connsiteY3" fmla="*/ 2562225 h 2562225"/>
              <a:gd name="connsiteX4" fmla="*/ 1451610 w 7258050"/>
              <a:gd name="connsiteY4" fmla="*/ 2562225 h 2562225"/>
              <a:gd name="connsiteX5" fmla="*/ 0 w 7258050"/>
              <a:gd name="connsiteY5" fmla="*/ 1281113 h 2562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58050" h="2562225">
                <a:moveTo>
                  <a:pt x="1451610" y="0"/>
                </a:moveTo>
                <a:lnTo>
                  <a:pt x="5806440" y="0"/>
                </a:lnTo>
                <a:lnTo>
                  <a:pt x="7258050" y="1281113"/>
                </a:lnTo>
                <a:lnTo>
                  <a:pt x="5806440" y="2562225"/>
                </a:lnTo>
                <a:lnTo>
                  <a:pt x="1451610" y="2562225"/>
                </a:lnTo>
                <a:lnTo>
                  <a:pt x="0" y="1281113"/>
                </a:lnTo>
                <a:close/>
              </a:path>
            </a:pathLst>
          </a:custGeom>
        </p:spPr>
      </p:pic>
      <p:pic>
        <p:nvPicPr>
          <p:cNvPr id="57" name="그림 56" descr="아니메, 스크린샷, CG 아트워크, 만화 영화이(가) 표시된 사진&#10;&#10;자동 생성된 설명">
            <a:extLst>
              <a:ext uri="{FF2B5EF4-FFF2-40B4-BE49-F238E27FC236}">
                <a16:creationId xmlns:a16="http://schemas.microsoft.com/office/drawing/2014/main" id="{B3FF3F14-D390-4237-AFEC-5C6A90A6FB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9" t="26649" r="23750" b="26649"/>
          <a:stretch>
            <a:fillRect/>
          </a:stretch>
        </p:blipFill>
        <p:spPr>
          <a:xfrm>
            <a:off x="-3353969" y="4753680"/>
            <a:ext cx="3458621" cy="1220956"/>
          </a:xfrm>
          <a:custGeom>
            <a:avLst/>
            <a:gdLst>
              <a:gd name="connsiteX0" fmla="*/ 1451610 w 7258050"/>
              <a:gd name="connsiteY0" fmla="*/ 0 h 2562225"/>
              <a:gd name="connsiteX1" fmla="*/ 5806440 w 7258050"/>
              <a:gd name="connsiteY1" fmla="*/ 0 h 2562225"/>
              <a:gd name="connsiteX2" fmla="*/ 7258050 w 7258050"/>
              <a:gd name="connsiteY2" fmla="*/ 1281113 h 2562225"/>
              <a:gd name="connsiteX3" fmla="*/ 5806440 w 7258050"/>
              <a:gd name="connsiteY3" fmla="*/ 2562225 h 2562225"/>
              <a:gd name="connsiteX4" fmla="*/ 1451610 w 7258050"/>
              <a:gd name="connsiteY4" fmla="*/ 2562225 h 2562225"/>
              <a:gd name="connsiteX5" fmla="*/ 0 w 7258050"/>
              <a:gd name="connsiteY5" fmla="*/ 1281113 h 2562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58050" h="2562225">
                <a:moveTo>
                  <a:pt x="1451610" y="0"/>
                </a:moveTo>
                <a:lnTo>
                  <a:pt x="5806440" y="0"/>
                </a:lnTo>
                <a:lnTo>
                  <a:pt x="7258050" y="1281113"/>
                </a:lnTo>
                <a:lnTo>
                  <a:pt x="5806440" y="2562225"/>
                </a:lnTo>
                <a:lnTo>
                  <a:pt x="1451610" y="2562225"/>
                </a:lnTo>
                <a:lnTo>
                  <a:pt x="0" y="1281113"/>
                </a:lnTo>
                <a:close/>
              </a:path>
            </a:pathLst>
          </a:custGeom>
        </p:spPr>
      </p:pic>
      <p:pic>
        <p:nvPicPr>
          <p:cNvPr id="58" name="Picture 2">
            <a:extLst>
              <a:ext uri="{FF2B5EF4-FFF2-40B4-BE49-F238E27FC236}">
                <a16:creationId xmlns:a16="http://schemas.microsoft.com/office/drawing/2014/main" id="{8AFBFE67-0A09-4AEF-B69C-5D59F6944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8164" y="3697380"/>
            <a:ext cx="5228945" cy="1451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>
            <a:extLst>
              <a:ext uri="{FF2B5EF4-FFF2-40B4-BE49-F238E27FC236}">
                <a16:creationId xmlns:a16="http://schemas.microsoft.com/office/drawing/2014/main" id="{0DBD3D14-DE23-4D7E-A5D7-77F50B9E0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349" y="5186765"/>
            <a:ext cx="5228945" cy="1451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>
            <a:extLst>
              <a:ext uri="{FF2B5EF4-FFF2-40B4-BE49-F238E27FC236}">
                <a16:creationId xmlns:a16="http://schemas.microsoft.com/office/drawing/2014/main" id="{752FDB85-3D97-44AC-AF57-58465300F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349" y="3705061"/>
            <a:ext cx="5228945" cy="1451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>
            <a:extLst>
              <a:ext uri="{FF2B5EF4-FFF2-40B4-BE49-F238E27FC236}">
                <a16:creationId xmlns:a16="http://schemas.microsoft.com/office/drawing/2014/main" id="{49D574B7-75D8-472E-A290-50552D64C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8163" y="5085592"/>
            <a:ext cx="5228945" cy="1451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A28B6DBE-45E0-4F50-B368-480E95D943EC}"/>
              </a:ext>
            </a:extLst>
          </p:cNvPr>
          <p:cNvGrpSpPr/>
          <p:nvPr/>
        </p:nvGrpSpPr>
        <p:grpSpPr>
          <a:xfrm>
            <a:off x="10317894" y="5132099"/>
            <a:ext cx="1822263" cy="1293362"/>
            <a:chOff x="10348374" y="5132099"/>
            <a:chExt cx="1822263" cy="1293362"/>
          </a:xfrm>
        </p:grpSpPr>
        <p:pic>
          <p:nvPicPr>
            <p:cNvPr id="7170" name="Picture 2" descr="서든어택">
              <a:extLst>
                <a:ext uri="{FF2B5EF4-FFF2-40B4-BE49-F238E27FC236}">
                  <a16:creationId xmlns:a16="http://schemas.microsoft.com/office/drawing/2014/main" id="{81B2385A-271C-4ABA-99B1-46A5196D5FDF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59484" y="5132099"/>
              <a:ext cx="1400045" cy="9240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62F06A6A-4CD1-405E-83B4-0225E7FA9A2F}"/>
                </a:ext>
              </a:extLst>
            </p:cNvPr>
            <p:cNvSpPr txBox="1"/>
            <p:nvPr/>
          </p:nvSpPr>
          <p:spPr>
            <a:xfrm>
              <a:off x="10348374" y="6056129"/>
              <a:ext cx="182226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>
                  <a:latin typeface="Sandoll 삼립호빵체 TTF Outline" panose="00000500000000000000" pitchFamily="2" charset="-127"/>
                  <a:ea typeface="Sandoll 삼립호빵체 TTF Outline" panose="00000500000000000000" pitchFamily="2" charset="-127"/>
                </a:rPr>
                <a:t>번쩍임 효과 예시</a:t>
              </a:r>
              <a:endParaRPr lang="en-US" altLang="ko-KR" dirty="0"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7A411B6B-1481-4493-A6AE-B0A24AD7359B}"/>
              </a:ext>
            </a:extLst>
          </p:cNvPr>
          <p:cNvSpPr/>
          <p:nvPr/>
        </p:nvSpPr>
        <p:spPr>
          <a:xfrm>
            <a:off x="422291" y="7067148"/>
            <a:ext cx="5561493" cy="2962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185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4.07407E-6 L 0.39258 -0.00139 " pathEditMode="relative" rAng="0" ptsTypes="AA">
                                      <p:cBhvr>
                                        <p:cTn id="10" dur="1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22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5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22222E-6 L -0.00195 -0.47246 " pathEditMode="relative" rAng="0" ptsTypes="AA">
                                      <p:cBhvr>
                                        <p:cTn id="2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-2363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350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2" animBg="1"/>
      <p:bldP spid="6" grpId="3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그림 70" descr="스크린샷, 사각형, 직사각형, 노랑이(가) 표시된 사진&#10;&#10;자동 생성된 설명">
            <a:extLst>
              <a:ext uri="{FF2B5EF4-FFF2-40B4-BE49-F238E27FC236}">
                <a16:creationId xmlns:a16="http://schemas.microsoft.com/office/drawing/2014/main" id="{6B7FEA99-C28A-4927-B6C6-D47B7F4873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8" r="4857" b="7988"/>
          <a:stretch/>
        </p:blipFill>
        <p:spPr>
          <a:xfrm>
            <a:off x="278377" y="3682914"/>
            <a:ext cx="5309940" cy="3050994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31165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태그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 (</a:t>
            </a:r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딜러 스킬 사용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3F464B0-67DF-4DC4-9AC9-804DAB39F090}"/>
              </a:ext>
            </a:extLst>
          </p:cNvPr>
          <p:cNvSpPr/>
          <p:nvPr/>
        </p:nvSpPr>
        <p:spPr>
          <a:xfrm>
            <a:off x="5858777" y="974492"/>
            <a:ext cx="6194935" cy="572278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연출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 소멸 애니메이션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Mon_death_ani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동시에 몬스터 머리 위에 획득한 점수 출력 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	(0.3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초간 올라가고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0.7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 후 사라지는 효과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획득 점수 합계 점수 칸 아래 출력 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chemeClr val="tx1"/>
              </a:buClr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	(0.3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초간 올라가고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1.5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 후 사라지는 효과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폰트 크기 고려해 위치 추후 지정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UI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점수 창에 점수 변화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동시에 딜러 애니메이션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Idle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로 전환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Deal_idle_ani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동시에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Z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스택 초기화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이후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).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게임 진행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 </a:t>
            </a:r>
            <a:r>
              <a:rPr lang="ko-KR" altLang="en-US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스폰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가디언 이동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플레이어 캐릭터 이동 가능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CA6BAE-3E2A-4C4C-8FBB-F0AF703E7E07}"/>
              </a:ext>
            </a:extLst>
          </p:cNvPr>
          <p:cNvSpPr txBox="1"/>
          <p:nvPr/>
        </p:nvSpPr>
        <p:spPr>
          <a:xfrm>
            <a:off x="5653209" y="80511"/>
            <a:ext cx="6498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슬라이드쇼를 넘기면 애니메이션이 재생됩니다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.</a:t>
            </a: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7E2D45F6-CC46-4EE0-9E01-BED4E3A996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76469" y="1549152"/>
            <a:ext cx="1460317" cy="1460317"/>
          </a:xfrm>
          <a:prstGeom prst="rect">
            <a:avLst/>
          </a:prstGeom>
        </p:spPr>
      </p:pic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984DA861-D039-4DC6-B180-788B39F68D36}"/>
              </a:ext>
            </a:extLst>
          </p:cNvPr>
          <p:cNvSpPr/>
          <p:nvPr/>
        </p:nvSpPr>
        <p:spPr>
          <a:xfrm>
            <a:off x="251657" y="935336"/>
            <a:ext cx="5309940" cy="2729024"/>
          </a:xfrm>
          <a:prstGeom prst="roundRect">
            <a:avLst>
              <a:gd name="adj" fmla="val 5158"/>
            </a:avLst>
          </a:prstGeom>
          <a:noFill/>
          <a:ln w="28575">
            <a:solidFill>
              <a:srgbClr val="3A33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58763D64-D3A9-4052-97C0-342E3B4B8D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511" y="4704734"/>
            <a:ext cx="401389" cy="401389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FA5E5B74-1941-4C26-927E-6C9826FFBED1}"/>
              </a:ext>
            </a:extLst>
          </p:cNvPr>
          <p:cNvGrpSpPr/>
          <p:nvPr/>
        </p:nvGrpSpPr>
        <p:grpSpPr>
          <a:xfrm>
            <a:off x="2266858" y="4206811"/>
            <a:ext cx="1332978" cy="528484"/>
            <a:chOff x="2719642" y="4030764"/>
            <a:chExt cx="1332978" cy="52848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CE86C9E-214B-450C-955F-A98BC5196CE1}"/>
                </a:ext>
              </a:extLst>
            </p:cNvPr>
            <p:cNvSpPr txBox="1"/>
            <p:nvPr/>
          </p:nvSpPr>
          <p:spPr>
            <a:xfrm>
              <a:off x="2719642" y="4036028"/>
              <a:ext cx="35466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rgbClr val="CC00FF"/>
                  </a:solidFill>
                  <a:latin typeface="Sandoll 삼립호빵체 TTF Outline" panose="00000500000000000000" pitchFamily="2" charset="-127"/>
                  <a:ea typeface="Sandoll 삼립호빵체 TTF Outline" panose="00000500000000000000" pitchFamily="2" charset="-127"/>
                </a:rPr>
                <a:t>Z</a:t>
              </a:r>
              <a:endParaRPr lang="ko-KR" altLang="en-US" sz="2800" dirty="0">
                <a:solidFill>
                  <a:srgbClr val="CC00FF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783849-0E6B-4324-AEED-00035651C3B8}"/>
                </a:ext>
              </a:extLst>
            </p:cNvPr>
            <p:cNvSpPr txBox="1"/>
            <p:nvPr/>
          </p:nvSpPr>
          <p:spPr>
            <a:xfrm>
              <a:off x="2964220" y="4034712"/>
              <a:ext cx="35466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rgbClr val="CC00FF"/>
                  </a:solidFill>
                  <a:latin typeface="Sandoll 삼립호빵체 TTF Outline" panose="00000500000000000000" pitchFamily="2" charset="-127"/>
                  <a:ea typeface="Sandoll 삼립호빵체 TTF Outline" panose="00000500000000000000" pitchFamily="2" charset="-127"/>
                </a:rPr>
                <a:t>Z</a:t>
              </a:r>
              <a:endParaRPr lang="ko-KR" altLang="en-US" sz="2800" dirty="0">
                <a:solidFill>
                  <a:srgbClr val="CC00FF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5D78E1D-F170-4286-9527-1C16F57F0222}"/>
                </a:ext>
              </a:extLst>
            </p:cNvPr>
            <p:cNvSpPr txBox="1"/>
            <p:nvPr/>
          </p:nvSpPr>
          <p:spPr>
            <a:xfrm>
              <a:off x="3208798" y="4033396"/>
              <a:ext cx="35466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rgbClr val="CC00FF"/>
                  </a:solidFill>
                  <a:latin typeface="Sandoll 삼립호빵체 TTF Outline" panose="00000500000000000000" pitchFamily="2" charset="-127"/>
                  <a:ea typeface="Sandoll 삼립호빵체 TTF Outline" panose="00000500000000000000" pitchFamily="2" charset="-127"/>
                </a:rPr>
                <a:t>Z</a:t>
              </a:r>
              <a:endParaRPr lang="ko-KR" altLang="en-US" sz="2800" dirty="0">
                <a:solidFill>
                  <a:srgbClr val="CC00FF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2D0C5C6-E733-4FE0-95BB-40885DF3741B}"/>
                </a:ext>
              </a:extLst>
            </p:cNvPr>
            <p:cNvSpPr txBox="1"/>
            <p:nvPr/>
          </p:nvSpPr>
          <p:spPr>
            <a:xfrm>
              <a:off x="3453376" y="4032080"/>
              <a:ext cx="35466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rgbClr val="CC00FF"/>
                  </a:solidFill>
                  <a:latin typeface="Sandoll 삼립호빵체 TTF Outline" panose="00000500000000000000" pitchFamily="2" charset="-127"/>
                  <a:ea typeface="Sandoll 삼립호빵체 TTF Outline" panose="00000500000000000000" pitchFamily="2" charset="-127"/>
                </a:rPr>
                <a:t>Z</a:t>
              </a:r>
              <a:endParaRPr lang="ko-KR" altLang="en-US" sz="2800" dirty="0">
                <a:solidFill>
                  <a:srgbClr val="CC00FF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6DD284A-3F5E-4718-A754-632CB3C82449}"/>
                </a:ext>
              </a:extLst>
            </p:cNvPr>
            <p:cNvSpPr txBox="1"/>
            <p:nvPr/>
          </p:nvSpPr>
          <p:spPr>
            <a:xfrm>
              <a:off x="3697954" y="4030764"/>
              <a:ext cx="35466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rgbClr val="CC00FF"/>
                  </a:solidFill>
                  <a:latin typeface="Sandoll 삼립호빵체 TTF Outline" panose="00000500000000000000" pitchFamily="2" charset="-127"/>
                  <a:ea typeface="Sandoll 삼립호빵체 TTF Outline" panose="00000500000000000000" pitchFamily="2" charset="-127"/>
                </a:rPr>
                <a:t>Z</a:t>
              </a:r>
              <a:endParaRPr lang="ko-KR" altLang="en-US" sz="2800" dirty="0">
                <a:solidFill>
                  <a:srgbClr val="CC00FF"/>
                </a:solidFill>
              </a:endParaRPr>
            </a:p>
          </p:txBody>
        </p:sp>
      </p:grpSp>
      <p:pic>
        <p:nvPicPr>
          <p:cNvPr id="62" name="Picture 8" descr="ArtStation - Shieldmaiden particle FX / projectiles">
            <a:extLst>
              <a:ext uri="{FF2B5EF4-FFF2-40B4-BE49-F238E27FC236}">
                <a16:creationId xmlns:a16="http://schemas.microsoft.com/office/drawing/2014/main" id="{71079468-76B0-4D98-A989-9252533142C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duotone>
              <a:prstClr val="black"/>
              <a:srgbClr val="EE44E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8711" y="-577986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8" descr="ArtStation - Shieldmaiden particle FX / projectiles">
            <a:extLst>
              <a:ext uri="{FF2B5EF4-FFF2-40B4-BE49-F238E27FC236}">
                <a16:creationId xmlns:a16="http://schemas.microsoft.com/office/drawing/2014/main" id="{95FCC0DC-6937-4F87-9473-191384F4E12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duotone>
              <a:prstClr val="black"/>
              <a:srgbClr val="EE44E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20853" y="896962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8" descr="ArtStation - Shieldmaiden particle FX / projectiles">
            <a:extLst>
              <a:ext uri="{FF2B5EF4-FFF2-40B4-BE49-F238E27FC236}">
                <a16:creationId xmlns:a16="http://schemas.microsoft.com/office/drawing/2014/main" id="{A9FF99F4-33EF-4BC8-AFC8-7A948371FB4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duotone>
              <a:prstClr val="black"/>
              <a:srgbClr val="EE44E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264" y="-553375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8" descr="ArtStation - Shieldmaiden particle FX / projectiles">
            <a:extLst>
              <a:ext uri="{FF2B5EF4-FFF2-40B4-BE49-F238E27FC236}">
                <a16:creationId xmlns:a16="http://schemas.microsoft.com/office/drawing/2014/main" id="{16A928A6-49F8-4734-B944-770AB480317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duotone>
              <a:prstClr val="black"/>
              <a:srgbClr val="EE44E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074" y="883727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A3031C17-721F-4CFF-BF37-3FB3C7543943}"/>
              </a:ext>
            </a:extLst>
          </p:cNvPr>
          <p:cNvSpPr txBox="1"/>
          <p:nvPr/>
        </p:nvSpPr>
        <p:spPr>
          <a:xfrm>
            <a:off x="493601" y="723737"/>
            <a:ext cx="73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+512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D48178F-EF6C-4A39-A304-7BB6AFFB1078}"/>
              </a:ext>
            </a:extLst>
          </p:cNvPr>
          <p:cNvSpPr txBox="1"/>
          <p:nvPr/>
        </p:nvSpPr>
        <p:spPr>
          <a:xfrm>
            <a:off x="493601" y="2279310"/>
            <a:ext cx="73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+512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FE2D4AF-68B5-49EC-A124-55CD7EB2AF14}"/>
              </a:ext>
            </a:extLst>
          </p:cNvPr>
          <p:cNvSpPr txBox="1"/>
          <p:nvPr/>
        </p:nvSpPr>
        <p:spPr>
          <a:xfrm>
            <a:off x="4587129" y="777245"/>
            <a:ext cx="73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+100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A5A1ACF-19FE-4AA8-A40C-1FD83C4F62D7}"/>
              </a:ext>
            </a:extLst>
          </p:cNvPr>
          <p:cNvSpPr txBox="1"/>
          <p:nvPr/>
        </p:nvSpPr>
        <p:spPr>
          <a:xfrm>
            <a:off x="4602369" y="2248155"/>
            <a:ext cx="73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+100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799425F-E4D4-4726-8B9C-9F23CAC27E4C}"/>
              </a:ext>
            </a:extLst>
          </p:cNvPr>
          <p:cNvSpPr txBox="1"/>
          <p:nvPr/>
        </p:nvSpPr>
        <p:spPr>
          <a:xfrm>
            <a:off x="4219341" y="4081359"/>
            <a:ext cx="139468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dirty="0">
                <a:solidFill>
                  <a:srgbClr val="FF0000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+1224</a:t>
            </a:r>
          </a:p>
        </p:txBody>
      </p:sp>
    </p:spTree>
    <p:extLst>
      <p:ext uri="{BB962C8B-B14F-4D97-AF65-F5344CB8AC3E}">
        <p14:creationId xmlns:p14="http://schemas.microsoft.com/office/powerpoint/2010/main" val="245753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"/>
                            </p:stCondLst>
                            <p:childTnLst>
                              <p:par>
                                <p:cTn id="26" presetID="1" presetClass="exit" presetSubtype="0" fill="hold" grpId="1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"/>
                            </p:stCondLst>
                            <p:childTnLst>
                              <p:par>
                                <p:cTn id="42" presetID="1" presetClass="exit" presetSubtype="0" fill="hold" grpId="1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6" grpId="1"/>
      <p:bldP spid="67" grpId="0"/>
      <p:bldP spid="67" grpId="1"/>
      <p:bldP spid="68" grpId="0"/>
      <p:bldP spid="68" grpId="1"/>
      <p:bldP spid="69" grpId="0"/>
      <p:bldP spid="69" grpId="1"/>
      <p:bldP spid="70" grpId="0"/>
      <p:bldP spid="7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26965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몬스터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공격 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/ </a:t>
            </a:r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소멸</a:t>
            </a:r>
            <a:endParaRPr lang="en-US" altLang="ko-KR" sz="2800" dirty="0">
              <a:solidFill>
                <a:schemeClr val="bg1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34F85CD-51AE-4294-9B4F-2053A48B62CD}"/>
              </a:ext>
            </a:extLst>
          </p:cNvPr>
          <p:cNvSpPr/>
          <p:nvPr/>
        </p:nvSpPr>
        <p:spPr>
          <a:xfrm>
            <a:off x="6290554" y="2892357"/>
            <a:ext cx="5649925" cy="212453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조건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몬스터가 캐릭터가 있는 칸으로 들어오는 경우 → 공격 후 소멸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연출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2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종류의 몬스터  소멸 시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같은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애니메이션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Mon_death_ani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사운드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Sound_mon_disp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4C1AE53-C6E8-481D-9B8E-203A2C431B55}"/>
              </a:ext>
            </a:extLst>
          </p:cNvPr>
          <p:cNvSpPr txBox="1"/>
          <p:nvPr/>
        </p:nvSpPr>
        <p:spPr>
          <a:xfrm>
            <a:off x="5653209" y="80511"/>
            <a:ext cx="6498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슬라이드쇼를 넘기면 애니메이션이 재생됩니다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A6DD9D1-E4E0-4426-A0A0-D4DB4258E2AF}"/>
              </a:ext>
            </a:extLst>
          </p:cNvPr>
          <p:cNvGrpSpPr/>
          <p:nvPr/>
        </p:nvGrpSpPr>
        <p:grpSpPr>
          <a:xfrm>
            <a:off x="503060" y="1421443"/>
            <a:ext cx="2424198" cy="857251"/>
            <a:chOff x="608749" y="1266145"/>
            <a:chExt cx="2424198" cy="857251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BBEBE2F-0F97-4B16-9CAB-2EF4BC087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E44EE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5696" y="1266145"/>
              <a:ext cx="857251" cy="857251"/>
            </a:xfrm>
            <a:prstGeom prst="rect">
              <a:avLst/>
            </a:prstGeom>
          </p:spPr>
        </p:pic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58AE4885-82B9-409E-B4ED-4076F40DB5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7030A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749" y="1266145"/>
              <a:ext cx="762000" cy="857250"/>
            </a:xfrm>
            <a:prstGeom prst="rect">
              <a:avLst/>
            </a:prstGeom>
          </p:spPr>
        </p:pic>
        <p:sp>
          <p:nvSpPr>
            <p:cNvPr id="86" name="화살표: 오른쪽 85">
              <a:extLst>
                <a:ext uri="{FF2B5EF4-FFF2-40B4-BE49-F238E27FC236}">
                  <a16:creationId xmlns:a16="http://schemas.microsoft.com/office/drawing/2014/main" id="{F75F735B-2E76-47D4-82C5-8B0CA129B87E}"/>
                </a:ext>
              </a:extLst>
            </p:cNvPr>
            <p:cNvSpPr/>
            <p:nvPr/>
          </p:nvSpPr>
          <p:spPr>
            <a:xfrm>
              <a:off x="1564336" y="1485237"/>
              <a:ext cx="417772" cy="419065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DE40279-8653-4D58-98A9-0D7C7C4CFA46}"/>
              </a:ext>
            </a:extLst>
          </p:cNvPr>
          <p:cNvGrpSpPr/>
          <p:nvPr/>
        </p:nvGrpSpPr>
        <p:grpSpPr>
          <a:xfrm>
            <a:off x="502885" y="2571749"/>
            <a:ext cx="2424372" cy="857251"/>
            <a:chOff x="608574" y="2416451"/>
            <a:chExt cx="2424372" cy="857251"/>
          </a:xfrm>
        </p:grpSpPr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A0428C70-8462-4966-9961-35772F6A6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FF11C1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574" y="2416451"/>
              <a:ext cx="762000" cy="857250"/>
            </a:xfrm>
            <a:prstGeom prst="rect">
              <a:avLst/>
            </a:prstGeom>
          </p:spPr>
        </p:pic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50630502-5F29-4EA7-B4F4-0CA1999D3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EE44EE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5695" y="2416451"/>
              <a:ext cx="857251" cy="857251"/>
            </a:xfrm>
            <a:prstGeom prst="rect">
              <a:avLst/>
            </a:prstGeom>
          </p:spPr>
        </p:pic>
        <p:sp>
          <p:nvSpPr>
            <p:cNvPr id="87" name="화살표: 오른쪽 86">
              <a:extLst>
                <a:ext uri="{FF2B5EF4-FFF2-40B4-BE49-F238E27FC236}">
                  <a16:creationId xmlns:a16="http://schemas.microsoft.com/office/drawing/2014/main" id="{F3B17359-D812-48F9-8DA8-4EAD6D7F218D}"/>
                </a:ext>
              </a:extLst>
            </p:cNvPr>
            <p:cNvSpPr/>
            <p:nvPr/>
          </p:nvSpPr>
          <p:spPr>
            <a:xfrm>
              <a:off x="1564248" y="2635543"/>
              <a:ext cx="417772" cy="419065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102" name="Picture 6" descr="Pixel Art — Art of Anthony Alfonso">
            <a:extLst>
              <a:ext uri="{FF2B5EF4-FFF2-40B4-BE49-F238E27FC236}">
                <a16:creationId xmlns:a16="http://schemas.microsoft.com/office/drawing/2014/main" id="{2ADF6D5A-250D-4BB5-931D-09A37B844C6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duotone>
              <a:prstClr val="black"/>
              <a:srgbClr val="EE44E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00" y="4181427"/>
            <a:ext cx="1895428" cy="189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ArtStation - Shieldmaiden particle FX / projectiles">
            <a:extLst>
              <a:ext uri="{FF2B5EF4-FFF2-40B4-BE49-F238E27FC236}">
                <a16:creationId xmlns:a16="http://schemas.microsoft.com/office/drawing/2014/main" id="{C603FF6D-1595-48A4-94D3-91E74875193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duotone>
              <a:prstClr val="black"/>
              <a:srgbClr val="EE44E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0289" y="3014337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F232119-BAC1-4C71-905A-AC771BDF67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216" y="1403403"/>
            <a:ext cx="2804784" cy="2010096"/>
          </a:xfrm>
          <a:prstGeom prst="rect">
            <a:avLst/>
          </a:prstGeom>
        </p:spPr>
      </p:pic>
      <p:sp>
        <p:nvSpPr>
          <p:cNvPr id="97" name="직사각형 96">
            <a:extLst>
              <a:ext uri="{FF2B5EF4-FFF2-40B4-BE49-F238E27FC236}">
                <a16:creationId xmlns:a16="http://schemas.microsoft.com/office/drawing/2014/main" id="{F703C385-5342-4773-90B7-718D2D68910D}"/>
              </a:ext>
            </a:extLst>
          </p:cNvPr>
          <p:cNvSpPr/>
          <p:nvPr/>
        </p:nvSpPr>
        <p:spPr>
          <a:xfrm>
            <a:off x="762393" y="995258"/>
            <a:ext cx="1810112" cy="3212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몬스터와 비슷한 색상의 폭발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FEC0906C-EED7-4951-B004-51E487D39612}"/>
              </a:ext>
            </a:extLst>
          </p:cNvPr>
          <p:cNvSpPr/>
          <p:nvPr/>
        </p:nvSpPr>
        <p:spPr>
          <a:xfrm>
            <a:off x="2105455" y="6252724"/>
            <a:ext cx="726481" cy="3212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폭발 예시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3702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그림 67">
            <a:extLst>
              <a:ext uri="{FF2B5EF4-FFF2-40B4-BE49-F238E27FC236}">
                <a16:creationId xmlns:a16="http://schemas.microsoft.com/office/drawing/2014/main" id="{30BBEF09-4C23-44FC-985D-5973F3B55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939" y="3178683"/>
            <a:ext cx="1460317" cy="1460317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44703EDE-3B69-4D77-B22B-967AA1494CF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939" y="3178683"/>
            <a:ext cx="1460317" cy="1460317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99890910-15D8-41E8-9CB9-FE6A6048F7E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939" y="3178683"/>
            <a:ext cx="1460317" cy="1460317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B25B1D94-B603-4A0E-833F-BE02B0661DE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939" y="3178683"/>
            <a:ext cx="1460317" cy="1460317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F8794A3D-93BC-4D2B-84C6-284FFA44935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939" y="3178683"/>
            <a:ext cx="1460317" cy="1460317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6F13DDAA-3720-4691-857C-924874582F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308" y="3449480"/>
            <a:ext cx="1104900" cy="1104900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CFD03E1C-C98C-412E-AA52-C6871BBE6E4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308" y="3449480"/>
            <a:ext cx="1104900" cy="1104900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3A9CD767-5CA8-4C8A-B27C-01F40F6C865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308" y="3449480"/>
            <a:ext cx="1104900" cy="1104900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C01FEE83-52F5-4F0F-88E4-C8D7C2828452}"/>
              </a:ext>
            </a:extLst>
          </p:cNvPr>
          <p:cNvSpPr/>
          <p:nvPr/>
        </p:nvSpPr>
        <p:spPr>
          <a:xfrm>
            <a:off x="0" y="0"/>
            <a:ext cx="12192000" cy="685800"/>
          </a:xfrm>
          <a:prstGeom prst="rect">
            <a:avLst/>
          </a:prstGeom>
          <a:solidFill>
            <a:srgbClr val="3A3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1BF69-EADB-4E99-99EC-BCDE9C3EAC8C}"/>
              </a:ext>
            </a:extLst>
          </p:cNvPr>
          <p:cNvSpPr txBox="1"/>
          <p:nvPr/>
        </p:nvSpPr>
        <p:spPr>
          <a:xfrm>
            <a:off x="211382" y="81290"/>
            <a:ext cx="1747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캐릭터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피격</a:t>
            </a:r>
            <a:endParaRPr lang="en-US" altLang="ko-KR" sz="2800" dirty="0">
              <a:solidFill>
                <a:schemeClr val="bg1"/>
              </a:solidFill>
              <a:latin typeface="Sandoll 삼립호빵체 TTF Outline" panose="00000500000000000000" pitchFamily="2" charset="-127"/>
              <a:ea typeface="Sandoll 삼립호빵체 TTF Outline" panose="00000500000000000000" pitchFamily="2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C4AA420-65E2-482D-B926-FBBEFB24DE4C}"/>
              </a:ext>
            </a:extLst>
          </p:cNvPr>
          <p:cNvSpPr/>
          <p:nvPr/>
        </p:nvSpPr>
        <p:spPr>
          <a:xfrm>
            <a:off x="532318" y="3577357"/>
            <a:ext cx="2066592" cy="88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dirty="0">
                <a:solidFill>
                  <a:srgbClr val="FF0000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슬라이드 쇼</a:t>
            </a:r>
            <a:r>
              <a:rPr lang="ko-KR" altLang="en-US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에서 </a:t>
            </a:r>
            <a:endParaRPr lang="en-US" altLang="ko-KR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클릭 시 재생됩니다</a:t>
            </a:r>
            <a:r>
              <a:rPr lang="en-US" altLang="ko-KR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5B0960-ED3E-40B9-99DF-5B3D21EA1E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54" y="2061957"/>
            <a:ext cx="762000" cy="85725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213333F-8AFD-46CF-B493-2170C8F123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04" y="1814307"/>
            <a:ext cx="1104900" cy="1104900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345139E8-417A-4851-A172-33CE1F84EF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003" y="2061957"/>
            <a:ext cx="762000" cy="85725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78878A57-66D8-4A06-8B4C-2F857871805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553" y="1814307"/>
            <a:ext cx="1104900" cy="110490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9FDDD438-7239-432B-A7F0-536F3E4250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308" y="2061957"/>
            <a:ext cx="762000" cy="85725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B104D389-3F94-4078-94A4-52362E3AFE3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858" y="1814307"/>
            <a:ext cx="1104900" cy="110490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EA7CACD8-6367-40BC-843D-681BDFDD9A6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308" y="3449480"/>
            <a:ext cx="1104900" cy="110490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A1C58D7-5C7C-45B0-A0E3-997511037E1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308" y="3449480"/>
            <a:ext cx="1104900" cy="1104900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4518FBCD-6C80-45B1-B718-361F01AACA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308" y="3449480"/>
            <a:ext cx="1104900" cy="1104900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0CAE7957-D8CA-4F37-8A2B-97B93D49A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905" y="2061957"/>
            <a:ext cx="762000" cy="857250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4CE601B8-7DE3-403A-BAFF-A3DBDD263BE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455" y="1814307"/>
            <a:ext cx="1104900" cy="1104900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C95E29E5-35ED-4182-B7C3-0D4077CAFC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210" y="2061957"/>
            <a:ext cx="762000" cy="857250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7F9C73A8-C051-48DE-8603-45994063594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760" y="1814307"/>
            <a:ext cx="1104900" cy="1104900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25BC0C64-35D9-4B45-A7A0-385BD9C525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515" y="2061957"/>
            <a:ext cx="762000" cy="85725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3DDFFD74-50A1-4957-B7D7-3A0ACE6679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065" y="1814307"/>
            <a:ext cx="1104900" cy="1104900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1787C28B-1F01-43F9-B599-BE03731A60D5}"/>
              </a:ext>
            </a:extLst>
          </p:cNvPr>
          <p:cNvSpPr/>
          <p:nvPr/>
        </p:nvSpPr>
        <p:spPr>
          <a:xfrm>
            <a:off x="3007970" y="2934625"/>
            <a:ext cx="883575" cy="3212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연출 색 변화</a:t>
            </a:r>
            <a:endParaRPr lang="en-US" altLang="ko-KR" sz="1100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55F0C645-8AE7-4D51-9DF3-477DDAF883A7}"/>
              </a:ext>
            </a:extLst>
          </p:cNvPr>
          <p:cNvGrpSpPr/>
          <p:nvPr/>
        </p:nvGrpSpPr>
        <p:grpSpPr>
          <a:xfrm>
            <a:off x="10153945" y="4849139"/>
            <a:ext cx="735420" cy="1031552"/>
            <a:chOff x="643062" y="4757535"/>
            <a:chExt cx="1171170" cy="1642766"/>
          </a:xfrm>
        </p:grpSpPr>
        <p:pic>
          <p:nvPicPr>
            <p:cNvPr id="1030" name="Picture 6" descr="https://upload2.inven.co.kr/upload/2019/01/24/bbs/i13202201890.jpg?MW=800">
              <a:extLst>
                <a:ext uri="{FF2B5EF4-FFF2-40B4-BE49-F238E27FC236}">
                  <a16:creationId xmlns:a16="http://schemas.microsoft.com/office/drawing/2014/main" id="{C46F15DE-0A96-4C63-9E64-0969D714804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57" t="14047" r="71473" b="46212"/>
            <a:stretch/>
          </p:blipFill>
          <p:spPr bwMode="auto">
            <a:xfrm>
              <a:off x="643062" y="4757535"/>
              <a:ext cx="1171170" cy="1517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1B7D200-BAD4-4627-A011-6F611B8F0D1F}"/>
                </a:ext>
              </a:extLst>
            </p:cNvPr>
            <p:cNvSpPr/>
            <p:nvPr/>
          </p:nvSpPr>
          <p:spPr>
            <a:xfrm>
              <a:off x="711544" y="6079059"/>
              <a:ext cx="1011815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표정 변화 예시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45D97976-A3DF-4509-9ABF-7D4C74E0D7EF}"/>
              </a:ext>
            </a:extLst>
          </p:cNvPr>
          <p:cNvGrpSpPr/>
          <p:nvPr/>
        </p:nvGrpSpPr>
        <p:grpSpPr>
          <a:xfrm>
            <a:off x="11060449" y="4664996"/>
            <a:ext cx="693320" cy="1215139"/>
            <a:chOff x="2578982" y="4504378"/>
            <a:chExt cx="1104125" cy="1935131"/>
          </a:xfrm>
        </p:grpSpPr>
        <p:pic>
          <p:nvPicPr>
            <p:cNvPr id="1032" name="Picture 8" descr="⭐HEPARI ⭐ on Twitter: &quot;RT @hepari00: 요즘 새로 공개한 게 없지만 물밑 작업은 한창입니다. 이건 새로  수정중인 피격 모션의 스케치. 타격감을 제대로 살리는 데에 집중하고 있습니다. #인디게임 #픽셀프린세스블리츠  https://t.co/DwpOxsVh4G&quot; / Twitter">
              <a:extLst>
                <a:ext uri="{FF2B5EF4-FFF2-40B4-BE49-F238E27FC236}">
                  <a16:creationId xmlns:a16="http://schemas.microsoft.com/office/drawing/2014/main" id="{01749144-7EDD-4C3C-B680-FA53BB0505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712" t="57009" r="26113" b="5396"/>
            <a:stretch/>
          </p:blipFill>
          <p:spPr bwMode="auto">
            <a:xfrm>
              <a:off x="2578982" y="4504378"/>
              <a:ext cx="1104125" cy="16138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2FD6438F-68D1-45C2-9298-FDBC6D199B0F}"/>
                </a:ext>
              </a:extLst>
            </p:cNvPr>
            <p:cNvSpPr/>
            <p:nvPr/>
          </p:nvSpPr>
          <p:spPr>
            <a:xfrm>
              <a:off x="2625136" y="6118267"/>
              <a:ext cx="10118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피격 자세 예시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CF3E2E25-BBB4-41B7-B93C-627AA04844F5}"/>
              </a:ext>
            </a:extLst>
          </p:cNvPr>
          <p:cNvSpPr/>
          <p:nvPr/>
        </p:nvSpPr>
        <p:spPr>
          <a:xfrm>
            <a:off x="10054176" y="5864523"/>
            <a:ext cx="1806905" cy="3212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ko-KR" altLang="en-US" sz="1100" dirty="0">
                <a:solidFill>
                  <a:srgbClr val="00B0F0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아트 작업량이 가능하다면</a:t>
            </a:r>
            <a:r>
              <a:rPr lang="en-US" altLang="ko-KR" sz="1100" dirty="0">
                <a:solidFill>
                  <a:srgbClr val="00B0F0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...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34F85CD-51AE-4294-9B4F-2053A48B62CD}"/>
              </a:ext>
            </a:extLst>
          </p:cNvPr>
          <p:cNvSpPr/>
          <p:nvPr/>
        </p:nvSpPr>
        <p:spPr>
          <a:xfrm>
            <a:off x="6723303" y="1266145"/>
            <a:ext cx="5320937" cy="3011447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조건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몬스터가 캐릭터가 있는 칸으로 들어오는 경우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딜러 서포터 동일한 효과 적용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연출</a:t>
            </a: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strike="sngStrike" dirty="0">
                <a:solidFill>
                  <a:schemeClr val="bg1">
                    <a:lumMod val="75000"/>
                  </a:schemeClr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캐릭터 애니메이션 실행</a:t>
            </a:r>
            <a:endParaRPr lang="en-US" altLang="ko-KR" sz="1400" strike="sngStrike" dirty="0">
              <a:solidFill>
                <a:schemeClr val="bg1">
                  <a:lumMod val="75000"/>
                </a:schemeClr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Idle 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애니메이션에 색 변화 처리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빨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흰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빨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흰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깜빡이는 연출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0.5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초간 진행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색깔 당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0.1</a:t>
            </a: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초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사운드 출력 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Sound_hit</a:t>
            </a:r>
            <a:r>
              <a:rPr lang="en-US" altLang="ko-KR" sz="1400" dirty="0">
                <a:solidFill>
                  <a:schemeClr val="tx1"/>
                </a:solidFill>
                <a:latin typeface="더잠실 5 Bold" panose="00000800000000000000" pitchFamily="2" charset="-127"/>
                <a:ea typeface="더잠실 5 Bold" panose="00000800000000000000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32E7AEF0-4E2E-40BA-A935-C2F65179EA1C}"/>
              </a:ext>
            </a:extLst>
          </p:cNvPr>
          <p:cNvGrpSpPr/>
          <p:nvPr/>
        </p:nvGrpSpPr>
        <p:grpSpPr>
          <a:xfrm>
            <a:off x="911404" y="944903"/>
            <a:ext cx="972513" cy="787979"/>
            <a:chOff x="911404" y="677273"/>
            <a:chExt cx="972513" cy="787979"/>
          </a:xfrm>
        </p:grpSpPr>
        <p:sp>
          <p:nvSpPr>
            <p:cNvPr id="55" name="화살표: 아래로 구부러짐 54">
              <a:extLst>
                <a:ext uri="{FF2B5EF4-FFF2-40B4-BE49-F238E27FC236}">
                  <a16:creationId xmlns:a16="http://schemas.microsoft.com/office/drawing/2014/main" id="{E5A9DCDA-AFE2-4D7C-8BD3-4FF730D8A392}"/>
                </a:ext>
              </a:extLst>
            </p:cNvPr>
            <p:cNvSpPr/>
            <p:nvPr/>
          </p:nvSpPr>
          <p:spPr>
            <a:xfrm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491CD31D-1547-4FEB-A871-78E226568786}"/>
                </a:ext>
              </a:extLst>
            </p:cNvPr>
            <p:cNvSpPr/>
            <p:nvPr/>
          </p:nvSpPr>
          <p:spPr>
            <a:xfrm>
              <a:off x="1132203" y="67727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4842BBE8-95AC-45D0-8709-40912CA2E48C}"/>
              </a:ext>
            </a:extLst>
          </p:cNvPr>
          <p:cNvGrpSpPr/>
          <p:nvPr/>
        </p:nvGrpSpPr>
        <p:grpSpPr>
          <a:xfrm>
            <a:off x="1924795" y="944903"/>
            <a:ext cx="972513" cy="787979"/>
            <a:chOff x="911404" y="677273"/>
            <a:chExt cx="972513" cy="787979"/>
          </a:xfrm>
        </p:grpSpPr>
        <p:sp>
          <p:nvSpPr>
            <p:cNvPr id="70" name="화살표: 아래로 구부러짐 69">
              <a:extLst>
                <a:ext uri="{FF2B5EF4-FFF2-40B4-BE49-F238E27FC236}">
                  <a16:creationId xmlns:a16="http://schemas.microsoft.com/office/drawing/2014/main" id="{E4820D0D-0B7E-44A4-B4DC-A2D494C5D607}"/>
                </a:ext>
              </a:extLst>
            </p:cNvPr>
            <p:cNvSpPr/>
            <p:nvPr/>
          </p:nvSpPr>
          <p:spPr>
            <a:xfrm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BE56D2A0-A4F0-40E6-8F13-93708CF05FB7}"/>
                </a:ext>
              </a:extLst>
            </p:cNvPr>
            <p:cNvSpPr/>
            <p:nvPr/>
          </p:nvSpPr>
          <p:spPr>
            <a:xfrm>
              <a:off x="1132203" y="67727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3829CC20-B40C-4928-99EA-45F35A02EF43}"/>
              </a:ext>
            </a:extLst>
          </p:cNvPr>
          <p:cNvGrpSpPr/>
          <p:nvPr/>
        </p:nvGrpSpPr>
        <p:grpSpPr>
          <a:xfrm>
            <a:off x="2938186" y="944903"/>
            <a:ext cx="972513" cy="787979"/>
            <a:chOff x="911404" y="677273"/>
            <a:chExt cx="972513" cy="787979"/>
          </a:xfrm>
        </p:grpSpPr>
        <p:sp>
          <p:nvSpPr>
            <p:cNvPr id="73" name="화살표: 아래로 구부러짐 72">
              <a:extLst>
                <a:ext uri="{FF2B5EF4-FFF2-40B4-BE49-F238E27FC236}">
                  <a16:creationId xmlns:a16="http://schemas.microsoft.com/office/drawing/2014/main" id="{DBDDCBF8-363B-4791-8C63-87DBC5730D62}"/>
                </a:ext>
              </a:extLst>
            </p:cNvPr>
            <p:cNvSpPr/>
            <p:nvPr/>
          </p:nvSpPr>
          <p:spPr>
            <a:xfrm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21045A20-CC20-468D-9107-3FE07CB744E7}"/>
                </a:ext>
              </a:extLst>
            </p:cNvPr>
            <p:cNvSpPr/>
            <p:nvPr/>
          </p:nvSpPr>
          <p:spPr>
            <a:xfrm>
              <a:off x="1132203" y="67727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B2407686-53F4-43EF-A759-AE525853EA67}"/>
              </a:ext>
            </a:extLst>
          </p:cNvPr>
          <p:cNvGrpSpPr/>
          <p:nvPr/>
        </p:nvGrpSpPr>
        <p:grpSpPr>
          <a:xfrm>
            <a:off x="3951577" y="944903"/>
            <a:ext cx="972513" cy="787979"/>
            <a:chOff x="911404" y="677273"/>
            <a:chExt cx="972513" cy="787979"/>
          </a:xfrm>
        </p:grpSpPr>
        <p:sp>
          <p:nvSpPr>
            <p:cNvPr id="76" name="화살표: 아래로 구부러짐 75">
              <a:extLst>
                <a:ext uri="{FF2B5EF4-FFF2-40B4-BE49-F238E27FC236}">
                  <a16:creationId xmlns:a16="http://schemas.microsoft.com/office/drawing/2014/main" id="{39A613EE-F772-43A7-8A99-ED2FD51526D6}"/>
                </a:ext>
              </a:extLst>
            </p:cNvPr>
            <p:cNvSpPr/>
            <p:nvPr/>
          </p:nvSpPr>
          <p:spPr>
            <a:xfrm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7335E62-5FE4-4C2B-A282-505958FA0B16}"/>
                </a:ext>
              </a:extLst>
            </p:cNvPr>
            <p:cNvSpPr/>
            <p:nvPr/>
          </p:nvSpPr>
          <p:spPr>
            <a:xfrm>
              <a:off x="1132203" y="67727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0F6CF209-429E-443C-ACA4-EDFB65680183}"/>
              </a:ext>
            </a:extLst>
          </p:cNvPr>
          <p:cNvGrpSpPr/>
          <p:nvPr/>
        </p:nvGrpSpPr>
        <p:grpSpPr>
          <a:xfrm>
            <a:off x="4964968" y="944903"/>
            <a:ext cx="972513" cy="787979"/>
            <a:chOff x="911404" y="677273"/>
            <a:chExt cx="972513" cy="787979"/>
          </a:xfrm>
        </p:grpSpPr>
        <p:sp>
          <p:nvSpPr>
            <p:cNvPr id="79" name="화살표: 아래로 구부러짐 78">
              <a:extLst>
                <a:ext uri="{FF2B5EF4-FFF2-40B4-BE49-F238E27FC236}">
                  <a16:creationId xmlns:a16="http://schemas.microsoft.com/office/drawing/2014/main" id="{C18B5109-45BD-4CCC-9FB4-B248EE714B20}"/>
                </a:ext>
              </a:extLst>
            </p:cNvPr>
            <p:cNvSpPr/>
            <p:nvPr/>
          </p:nvSpPr>
          <p:spPr>
            <a:xfrm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0A4DDD6E-8261-4E45-B299-E798B11EE76B}"/>
                </a:ext>
              </a:extLst>
            </p:cNvPr>
            <p:cNvSpPr/>
            <p:nvPr/>
          </p:nvSpPr>
          <p:spPr>
            <a:xfrm>
              <a:off x="1132203" y="67727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159A1449-B8FA-43EB-93C2-779AEB617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13" y="4522902"/>
            <a:ext cx="1460317" cy="1460317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A7F72049-4B7A-41FD-B7D4-0027EA84FB6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238" y="4522902"/>
            <a:ext cx="1460317" cy="146031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D5664475-D73C-4068-82AC-91F31820881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263" y="4522902"/>
            <a:ext cx="1460317" cy="146031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534270F7-078A-4756-926A-6A037DCAE4B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288" y="4522902"/>
            <a:ext cx="1460317" cy="1460317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60DC8158-0ABF-4F8D-A7FE-86BD9235AE6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313" y="4522902"/>
            <a:ext cx="1460317" cy="1460317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918E29CF-08F9-43A0-BEB1-550B47A337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338" y="4522902"/>
            <a:ext cx="1460317" cy="1460317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2580F048-7A78-4368-A13B-0C9CAC36E2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939" y="3178683"/>
            <a:ext cx="1460317" cy="1460317"/>
          </a:xfrm>
          <a:prstGeom prst="rect">
            <a:avLst/>
          </a:prstGeom>
        </p:spPr>
      </p:pic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F36F3817-D8CB-4894-8FB6-4A757334CF94}"/>
              </a:ext>
            </a:extLst>
          </p:cNvPr>
          <p:cNvGrpSpPr/>
          <p:nvPr/>
        </p:nvGrpSpPr>
        <p:grpSpPr>
          <a:xfrm>
            <a:off x="1477981" y="6078578"/>
            <a:ext cx="972513" cy="697454"/>
            <a:chOff x="911404" y="1056821"/>
            <a:chExt cx="972513" cy="697454"/>
          </a:xfrm>
        </p:grpSpPr>
        <p:sp>
          <p:nvSpPr>
            <p:cNvPr id="112" name="화살표: 아래로 구부러짐 111">
              <a:extLst>
                <a:ext uri="{FF2B5EF4-FFF2-40B4-BE49-F238E27FC236}">
                  <a16:creationId xmlns:a16="http://schemas.microsoft.com/office/drawing/2014/main" id="{3EB72A07-B21B-4092-868A-EF50ED5B944B}"/>
                </a:ext>
              </a:extLst>
            </p:cNvPr>
            <p:cNvSpPr/>
            <p:nvPr/>
          </p:nvSpPr>
          <p:spPr>
            <a:xfrm flipV="1"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56272BBC-6CDB-4F1C-8118-81CAFADD0C4E}"/>
                </a:ext>
              </a:extLst>
            </p:cNvPr>
            <p:cNvSpPr/>
            <p:nvPr/>
          </p:nvSpPr>
          <p:spPr>
            <a:xfrm>
              <a:off x="1132202" y="143303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B7A652B3-9B08-4DC4-99BA-50F470D61B8C}"/>
              </a:ext>
            </a:extLst>
          </p:cNvPr>
          <p:cNvGrpSpPr/>
          <p:nvPr/>
        </p:nvGrpSpPr>
        <p:grpSpPr>
          <a:xfrm>
            <a:off x="3048130" y="6078578"/>
            <a:ext cx="972513" cy="697454"/>
            <a:chOff x="911404" y="1056821"/>
            <a:chExt cx="972513" cy="697454"/>
          </a:xfrm>
        </p:grpSpPr>
        <p:sp>
          <p:nvSpPr>
            <p:cNvPr id="115" name="화살표: 아래로 구부러짐 114">
              <a:extLst>
                <a:ext uri="{FF2B5EF4-FFF2-40B4-BE49-F238E27FC236}">
                  <a16:creationId xmlns:a16="http://schemas.microsoft.com/office/drawing/2014/main" id="{7222B15E-3285-4262-8FA1-091316651AB2}"/>
                </a:ext>
              </a:extLst>
            </p:cNvPr>
            <p:cNvSpPr/>
            <p:nvPr/>
          </p:nvSpPr>
          <p:spPr>
            <a:xfrm flipV="1"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id="{E74E8C1F-F516-4B1D-875B-2FF54DEAFED8}"/>
                </a:ext>
              </a:extLst>
            </p:cNvPr>
            <p:cNvSpPr/>
            <p:nvPr/>
          </p:nvSpPr>
          <p:spPr>
            <a:xfrm>
              <a:off x="1132202" y="143303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7D176FC7-9A5C-4162-AF10-059FC0ACD652}"/>
              </a:ext>
            </a:extLst>
          </p:cNvPr>
          <p:cNvGrpSpPr/>
          <p:nvPr/>
        </p:nvGrpSpPr>
        <p:grpSpPr>
          <a:xfrm>
            <a:off x="4618279" y="6078578"/>
            <a:ext cx="972513" cy="697454"/>
            <a:chOff x="911404" y="1056821"/>
            <a:chExt cx="972513" cy="697454"/>
          </a:xfrm>
        </p:grpSpPr>
        <p:sp>
          <p:nvSpPr>
            <p:cNvPr id="118" name="화살표: 아래로 구부러짐 117">
              <a:extLst>
                <a:ext uri="{FF2B5EF4-FFF2-40B4-BE49-F238E27FC236}">
                  <a16:creationId xmlns:a16="http://schemas.microsoft.com/office/drawing/2014/main" id="{7A76EA25-9796-4ED1-830A-B561B1C82882}"/>
                </a:ext>
              </a:extLst>
            </p:cNvPr>
            <p:cNvSpPr/>
            <p:nvPr/>
          </p:nvSpPr>
          <p:spPr>
            <a:xfrm flipV="1"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9" name="직사각형 118">
              <a:extLst>
                <a:ext uri="{FF2B5EF4-FFF2-40B4-BE49-F238E27FC236}">
                  <a16:creationId xmlns:a16="http://schemas.microsoft.com/office/drawing/2014/main" id="{B2ADFE46-7416-42FB-9B57-3847B5A85222}"/>
                </a:ext>
              </a:extLst>
            </p:cNvPr>
            <p:cNvSpPr/>
            <p:nvPr/>
          </p:nvSpPr>
          <p:spPr>
            <a:xfrm>
              <a:off x="1132202" y="143303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EB073386-45A0-40F8-A69E-F1A9FBF16A33}"/>
              </a:ext>
            </a:extLst>
          </p:cNvPr>
          <p:cNvGrpSpPr/>
          <p:nvPr/>
        </p:nvGrpSpPr>
        <p:grpSpPr>
          <a:xfrm>
            <a:off x="6188428" y="6078578"/>
            <a:ext cx="972513" cy="697454"/>
            <a:chOff x="911404" y="1056821"/>
            <a:chExt cx="972513" cy="697454"/>
          </a:xfrm>
        </p:grpSpPr>
        <p:sp>
          <p:nvSpPr>
            <p:cNvPr id="121" name="화살표: 아래로 구부러짐 120">
              <a:extLst>
                <a:ext uri="{FF2B5EF4-FFF2-40B4-BE49-F238E27FC236}">
                  <a16:creationId xmlns:a16="http://schemas.microsoft.com/office/drawing/2014/main" id="{79F73AA6-855F-4A44-94FB-A800441AEFC1}"/>
                </a:ext>
              </a:extLst>
            </p:cNvPr>
            <p:cNvSpPr/>
            <p:nvPr/>
          </p:nvSpPr>
          <p:spPr>
            <a:xfrm flipV="1"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E95E9B6E-55CB-4CBE-8E91-CC1519E380EE}"/>
                </a:ext>
              </a:extLst>
            </p:cNvPr>
            <p:cNvSpPr/>
            <p:nvPr/>
          </p:nvSpPr>
          <p:spPr>
            <a:xfrm>
              <a:off x="1132202" y="143303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B10FC460-3B74-4595-AE5F-D3B0579A6E9E}"/>
              </a:ext>
            </a:extLst>
          </p:cNvPr>
          <p:cNvGrpSpPr/>
          <p:nvPr/>
        </p:nvGrpSpPr>
        <p:grpSpPr>
          <a:xfrm>
            <a:off x="7758577" y="6078578"/>
            <a:ext cx="972513" cy="697454"/>
            <a:chOff x="911404" y="1056821"/>
            <a:chExt cx="972513" cy="697454"/>
          </a:xfrm>
        </p:grpSpPr>
        <p:sp>
          <p:nvSpPr>
            <p:cNvPr id="124" name="화살표: 아래로 구부러짐 123">
              <a:extLst>
                <a:ext uri="{FF2B5EF4-FFF2-40B4-BE49-F238E27FC236}">
                  <a16:creationId xmlns:a16="http://schemas.microsoft.com/office/drawing/2014/main" id="{632F4CA9-A423-41EF-A07A-00F5BA41A484}"/>
                </a:ext>
              </a:extLst>
            </p:cNvPr>
            <p:cNvSpPr/>
            <p:nvPr/>
          </p:nvSpPr>
          <p:spPr>
            <a:xfrm flipV="1">
              <a:off x="911404" y="1056821"/>
              <a:ext cx="972513" cy="408431"/>
            </a:xfrm>
            <a:prstGeom prst="curvedDownArrow">
              <a:avLst/>
            </a:prstGeom>
            <a:solidFill>
              <a:srgbClr val="FFFF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67EF6E72-262E-492B-9652-279C47A212E3}"/>
                </a:ext>
              </a:extLst>
            </p:cNvPr>
            <p:cNvSpPr/>
            <p:nvPr/>
          </p:nvSpPr>
          <p:spPr>
            <a:xfrm>
              <a:off x="1132202" y="1433033"/>
              <a:ext cx="530916" cy="3212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  <a:buClr>
                  <a:schemeClr val="tx1"/>
                </a:buClr>
              </a:pPr>
              <a:r>
                <a:rPr lang="en-US" altLang="ko-KR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0.1</a:t>
              </a:r>
              <a:r>
                <a:rPr lang="ko-KR" altLang="en-US" sz="1100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초</a:t>
              </a:r>
              <a:endParaRPr lang="en-US" altLang="ko-KR" sz="1100" dirty="0">
                <a:latin typeface="더잠실 5 Bold" panose="00000800000000000000" pitchFamily="2" charset="-127"/>
                <a:ea typeface="더잠실 5 Bold" panose="00000800000000000000" pitchFamily="2" charset="-127"/>
              </a:endParaRPr>
            </a:p>
          </p:txBody>
        </p: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B4C1AE53-C6E8-481D-9B8E-203A2C431B55}"/>
              </a:ext>
            </a:extLst>
          </p:cNvPr>
          <p:cNvSpPr txBox="1"/>
          <p:nvPr/>
        </p:nvSpPr>
        <p:spPr>
          <a:xfrm>
            <a:off x="5653209" y="80511"/>
            <a:ext cx="6498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슬라이드쇼를 넘기면 애니메이션이 재생됩니다</a:t>
            </a:r>
            <a:r>
              <a:rPr lang="en-US" altLang="ko-KR" sz="2800" dirty="0">
                <a:solidFill>
                  <a:schemeClr val="bg1"/>
                </a:solidFill>
                <a:latin typeface="Sandoll 삼립호빵체 TTF Outline" panose="00000500000000000000" pitchFamily="2" charset="-127"/>
                <a:ea typeface="Sandoll 삼립호빵체 TTF Outline" panose="000005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509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"/>
                            </p:stCondLst>
                            <p:childTnLst>
                              <p:par>
                                <p:cTn id="2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"/>
                            </p:stCondLst>
                            <p:childTnLst>
                              <p:par>
                                <p:cTn id="2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"/>
                            </p:stCondLst>
                            <p:childTnLst>
                              <p:par>
                                <p:cTn id="3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"/>
                            </p:stCondLst>
                            <p:childTnLst>
                              <p:par>
                                <p:cTn id="3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Words>992</Words>
  <Application>Microsoft Office PowerPoint</Application>
  <PresentationFormat>와이드스크린</PresentationFormat>
  <Paragraphs>201</Paragraphs>
  <Slides>11</Slides>
  <Notes>11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Sandoll 삼립호빵체 TTF Outline</vt:lpstr>
      <vt:lpstr>더잠실 5 Bold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77</cp:revision>
  <dcterms:created xsi:type="dcterms:W3CDTF">2023-08-14T01:22:24Z</dcterms:created>
  <dcterms:modified xsi:type="dcterms:W3CDTF">2023-08-14T12:45:04Z</dcterms:modified>
</cp:coreProperties>
</file>

<file path=docProps/thumbnail.jpeg>
</file>